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1"/>
  </p:notesMasterIdLst>
  <p:handoutMasterIdLst>
    <p:handoutMasterId r:id="rId12"/>
  </p:handoutMasterIdLst>
  <p:sldIdLst>
    <p:sldId id="1084" r:id="rId2"/>
    <p:sldId id="1061" r:id="rId3"/>
    <p:sldId id="1074" r:id="rId4"/>
    <p:sldId id="1075" r:id="rId5"/>
    <p:sldId id="1082" r:id="rId6"/>
    <p:sldId id="1076" r:id="rId7"/>
    <p:sldId id="1077" r:id="rId8"/>
    <p:sldId id="1078" r:id="rId9"/>
    <p:sldId id="1083" r:id="rId10"/>
  </p:sldIdLst>
  <p:sldSz cx="9145588" cy="6859588"/>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630">
          <p15:clr>
            <a:srgbClr val="A4A3A4"/>
          </p15:clr>
        </p15:guide>
        <p15:guide id="2" orient="horz" pos="581">
          <p15:clr>
            <a:srgbClr val="A4A3A4"/>
          </p15:clr>
        </p15:guide>
        <p15:guide id="3" orient="horz" pos="2489">
          <p15:clr>
            <a:srgbClr val="A4A3A4"/>
          </p15:clr>
        </p15:guide>
        <p15:guide id="4" orient="horz" pos="1799">
          <p15:clr>
            <a:srgbClr val="A4A3A4"/>
          </p15:clr>
        </p15:guide>
        <p15:guide id="5" pos="2881">
          <p15:clr>
            <a:srgbClr val="A4A3A4"/>
          </p15:clr>
        </p15:guide>
        <p15:guide id="6" pos="960">
          <p15:clr>
            <a:srgbClr val="A4A3A4"/>
          </p15:clr>
        </p15:guide>
        <p15:guide id="7" pos="2539">
          <p15:clr>
            <a:srgbClr val="A4A3A4"/>
          </p15:clr>
        </p15:guide>
        <p15:guide id="8" pos="548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AFF"/>
    <a:srgbClr val="E1E2FF"/>
    <a:srgbClr val="CDCEFF"/>
    <a:srgbClr val="DFCDFF"/>
    <a:srgbClr val="CCCCFF"/>
    <a:srgbClr val="FF66FF"/>
    <a:srgbClr val="AA1E1E"/>
    <a:srgbClr val="F61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94747" autoAdjust="0"/>
  </p:normalViewPr>
  <p:slideViewPr>
    <p:cSldViewPr snapToGrid="0">
      <p:cViewPr>
        <p:scale>
          <a:sx n="139" d="100"/>
          <a:sy n="139" d="100"/>
        </p:scale>
        <p:origin x="-834" y="-114"/>
      </p:cViewPr>
      <p:guideLst>
        <p:guide orient="horz" pos="3630"/>
        <p:guide orient="horz" pos="581"/>
        <p:guide orient="horz" pos="2489"/>
        <p:guide orient="horz" pos="1799"/>
        <p:guide pos="2881"/>
        <p:guide pos="960"/>
        <p:guide pos="2539"/>
        <p:guide pos="54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558" y="-90"/>
      </p:cViewPr>
      <p:guideLst>
        <p:guide orient="horz" pos="2880"/>
        <p:guide pos="2160"/>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4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44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44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44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F8E50D8-E546-4969-A5E5-EB37B5BC881D}" type="slidenum">
              <a:rPr lang="en-US"/>
              <a:pPr>
                <a:defRPr/>
              </a:pPr>
              <a:t>‹#›</a:t>
            </a:fld>
            <a:endParaRPr lang="en-US"/>
          </a:p>
        </p:txBody>
      </p:sp>
    </p:spTree>
    <p:extLst>
      <p:ext uri="{BB962C8B-B14F-4D97-AF65-F5344CB8AC3E}">
        <p14:creationId xmlns:p14="http://schemas.microsoft.com/office/powerpoint/2010/main" val="3345691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7A31605-A4B3-4338-B46D-8E70AC54D08D}" type="slidenum">
              <a:rPr lang="de-DE"/>
              <a:pPr>
                <a:defRPr/>
              </a:pPr>
              <a:t>‹#›</a:t>
            </a:fld>
            <a:endParaRPr lang="de-DE"/>
          </a:p>
        </p:txBody>
      </p:sp>
    </p:spTree>
    <p:extLst>
      <p:ext uri="{BB962C8B-B14F-4D97-AF65-F5344CB8AC3E}">
        <p14:creationId xmlns:p14="http://schemas.microsoft.com/office/powerpoint/2010/main" val="304588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7434F17-D42A-4931-A787-F28D178FF926}" type="slidenum">
              <a:rPr lang="de-DE" smtClean="0"/>
              <a:pPr/>
              <a:t>1</a:t>
            </a:fld>
            <a:endParaRPr 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8211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FE84842-3D7D-41E1-8640-21A26FAA58FC}" type="slidenum">
              <a:rPr lang="de-DE" smtClean="0"/>
              <a:pPr/>
              <a:t>3</a:t>
            </a:fld>
            <a:endParaRPr lang="de-DE"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de-DE" smtClean="0"/>
              <a:t>The system I‘m talking about is the PONTOS system of GOM. GOM developes and distributes optical measurement system for digitizing and deformation analysis. </a:t>
            </a:r>
          </a:p>
          <a:p>
            <a:pPr eaLnBrk="1" hangingPunct="1"/>
            <a:r>
              <a:rPr lang="de-DE" smtClean="0"/>
              <a:t>ATOS </a:t>
            </a:r>
            <a:r>
              <a:rPr lang="de-DE" smtClean="0">
                <a:sym typeface="Wingdings" pitchFamily="2" charset="2"/>
              </a:rPr>
              <a:t> 3D digitizing system for reverse engineering, (first article) inspection, design… In combination with TRITOP also for large geometries. TRITOP is also a mobile CMM</a:t>
            </a:r>
          </a:p>
          <a:p>
            <a:pPr eaLnBrk="1" hangingPunct="1"/>
            <a:r>
              <a:rPr lang="de-DE" smtClean="0">
                <a:sym typeface="Wingdings" pitchFamily="2" charset="2"/>
              </a:rPr>
              <a:t>ARAMIS  Material and component testing, strain distribution on the surface</a:t>
            </a:r>
          </a:p>
          <a:p>
            <a:pPr eaLnBrk="1" hangingPunct="1"/>
            <a:r>
              <a:rPr lang="de-DE" smtClean="0">
                <a:sym typeface="Wingdings" pitchFamily="2" charset="2"/>
              </a:rPr>
              <a:t>ARGUS  Forming analysis in sheet metal forming</a:t>
            </a:r>
          </a:p>
          <a:p>
            <a:pPr eaLnBrk="1" hangingPunct="1"/>
            <a:r>
              <a:rPr lang="de-DE" smtClean="0">
                <a:sym typeface="Wingdings" pitchFamily="2" charset="2"/>
              </a:rPr>
              <a:t>TRITOP Deformation  static deformation analysis for e.g climate chamber testing</a:t>
            </a:r>
            <a:endParaRPr lang="en-US" smtClean="0"/>
          </a:p>
        </p:txBody>
      </p:sp>
    </p:spTree>
    <p:extLst>
      <p:ext uri="{BB962C8B-B14F-4D97-AF65-F5344CB8AC3E}">
        <p14:creationId xmlns:p14="http://schemas.microsoft.com/office/powerpoint/2010/main" val="105432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p:spPr>
        <p:txBody>
          <a:bodyPr/>
          <a:lstStyle/>
          <a:p>
            <a:r>
              <a:rPr lang="de-DE" smtClean="0">
                <a:solidFill>
                  <a:prstClr val="black"/>
                </a:solidFill>
              </a:rPr>
              <a:t>GOM UK Ltd. - phone 02476 430 230 - info-uk@gom.com - www.gom.com</a:t>
            </a:r>
          </a:p>
        </p:txBody>
      </p:sp>
      <p:sp>
        <p:nvSpPr>
          <p:cNvPr id="28675" name="Rectangle 7"/>
          <p:cNvSpPr>
            <a:spLocks noGrp="1" noChangeArrowheads="1"/>
          </p:cNvSpPr>
          <p:nvPr>
            <p:ph type="sldNum" sz="quarter" idx="5"/>
          </p:nvPr>
        </p:nvSpPr>
        <p:spPr>
          <a:noFill/>
        </p:spPr>
        <p:txBody>
          <a:bodyPr/>
          <a:lstStyle/>
          <a:p>
            <a:fld id="{9AAEFFE0-2946-4CEA-B0F2-63F6B80A0DF0}" type="slidenum">
              <a:rPr lang="de-DE" smtClean="0">
                <a:solidFill>
                  <a:prstClr val="black"/>
                </a:solidFill>
              </a:rPr>
              <a:pPr/>
              <a:t>4</a:t>
            </a:fld>
            <a:endParaRPr lang="de-DE" smtClean="0">
              <a:solidFill>
                <a:prstClr val="black"/>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xfrm>
            <a:off x="683960" y="4342939"/>
            <a:ext cx="5490081" cy="4114587"/>
          </a:xfrm>
          <a:noFill/>
          <a:ln/>
        </p:spPr>
        <p:txBody>
          <a:bodyPr/>
          <a:lstStyle/>
          <a:p>
            <a:pPr eaLnBrk="1" hangingPunct="1"/>
            <a:endParaRPr lang="sr-Latn-CS" smtClean="0"/>
          </a:p>
        </p:txBody>
      </p:sp>
    </p:spTree>
    <p:extLst>
      <p:ext uri="{BB962C8B-B14F-4D97-AF65-F5344CB8AC3E}">
        <p14:creationId xmlns:p14="http://schemas.microsoft.com/office/powerpoint/2010/main" val="368448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20BA16-7727-42D9-B7EF-37A57062F34B}" type="slidenum">
              <a:rPr lang="de-DE" smtClean="0"/>
              <a:pPr/>
              <a:t>6</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hr-HR" smtClean="0"/>
          </a:p>
        </p:txBody>
      </p:sp>
    </p:spTree>
    <p:extLst>
      <p:ext uri="{BB962C8B-B14F-4D97-AF65-F5344CB8AC3E}">
        <p14:creationId xmlns:p14="http://schemas.microsoft.com/office/powerpoint/2010/main" val="279307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E90FB-5277-4746-886A-4721F5862ECD}" type="slidenum">
              <a:rPr lang="de-DE"/>
              <a:pPr/>
              <a:t>8</a:t>
            </a:fld>
            <a:endParaRPr lang="de-DE"/>
          </a:p>
        </p:txBody>
      </p:sp>
      <p:sp>
        <p:nvSpPr>
          <p:cNvPr id="271362" name="Rectangle 2"/>
          <p:cNvSpPr>
            <a:spLocks noGrp="1" noRot="1" noChangeAspect="1" noChangeArrowheads="1" noTextEdit="1"/>
          </p:cNvSpPr>
          <p:nvPr>
            <p:ph type="sldImg"/>
          </p:nvPr>
        </p:nvSpPr>
        <p:spPr>
          <a:xfrm>
            <a:off x="1143000" y="685800"/>
            <a:ext cx="4572000" cy="3429000"/>
          </a:xfrm>
          <a:ln/>
        </p:spPr>
      </p:sp>
      <p:sp>
        <p:nvSpPr>
          <p:cNvPr id="271363" name="Rectangle 3"/>
          <p:cNvSpPr>
            <a:spLocks noGrp="1" noChangeArrowheads="1"/>
          </p:cNvSpPr>
          <p:nvPr>
            <p:ph type="body" idx="1"/>
          </p:nvPr>
        </p:nvSpPr>
        <p:spPr>
          <a:xfrm>
            <a:off x="685494" y="4342939"/>
            <a:ext cx="5487013" cy="4114587"/>
          </a:xfrm>
        </p:spPr>
        <p:txBody>
          <a:bodyPr/>
          <a:lstStyle/>
          <a:p>
            <a:r>
              <a:rPr lang="en-US"/>
              <a:t>With ARAMIS materials and components strain-behaviour can be observed under mechanical or thermal load. Surface strain can be measured full-field and three-dimensional and is used for both material- and component-test, such as determining the forming limit curve of small sheet metal samples up to a bending-to-failure test of a wind turbine rotor. In ageing tests material creeping and fatigue can be determined. ARAMIS can be easily integrated into existing test stands or test environment and replaces classical Extensometers and strain gauges. The ARAMIS system is also used for validation of FE-simulation.</a:t>
            </a:r>
          </a:p>
        </p:txBody>
      </p:sp>
    </p:spTree>
    <p:extLst>
      <p:ext uri="{BB962C8B-B14F-4D97-AF65-F5344CB8AC3E}">
        <p14:creationId xmlns:p14="http://schemas.microsoft.com/office/powerpoint/2010/main" val="174767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7434F17-D42A-4931-A787-F28D178FF926}" type="slidenum">
              <a:rPr lang="de-DE" smtClean="0"/>
              <a:pPr/>
              <a:t>9</a:t>
            </a:fld>
            <a:endParaRPr 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3847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topomatika.hr/"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69"/>
          <p:cNvSpPr>
            <a:spLocks noChangeArrowheads="1"/>
          </p:cNvSpPr>
          <p:nvPr/>
        </p:nvSpPr>
        <p:spPr bwMode="auto">
          <a:xfrm>
            <a:off x="0" y="0"/>
            <a:ext cx="4573588" cy="6859588"/>
          </a:xfrm>
          <a:prstGeom prst="rect">
            <a:avLst/>
          </a:prstGeom>
          <a:solidFill>
            <a:srgbClr val="AA1E1E"/>
          </a:solidFill>
          <a:ln w="9525">
            <a:noFill/>
            <a:miter lim="800000"/>
            <a:headEnd/>
            <a:tailEnd/>
          </a:ln>
          <a:effectLst/>
        </p:spPr>
        <p:txBody>
          <a:bodyPr wrap="none" lIns="91449" tIns="45725" rIns="91449" bIns="45725" anchor="ctr"/>
          <a:lstStyle/>
          <a:p>
            <a:pPr algn="ctr">
              <a:defRPr/>
            </a:pPr>
            <a:endParaRPr lang="en-US"/>
          </a:p>
        </p:txBody>
      </p:sp>
      <p:sp>
        <p:nvSpPr>
          <p:cNvPr id="5" name="Line 3"/>
          <p:cNvSpPr>
            <a:spLocks noChangeShapeType="1"/>
          </p:cNvSpPr>
          <p:nvPr/>
        </p:nvSpPr>
        <p:spPr bwMode="auto">
          <a:xfrm>
            <a:off x="250825" y="-661988"/>
            <a:ext cx="0" cy="352425"/>
          </a:xfrm>
          <a:prstGeom prst="line">
            <a:avLst/>
          </a:prstGeom>
          <a:noFill/>
          <a:ln w="9525">
            <a:solidFill>
              <a:schemeClr val="bg1"/>
            </a:solidFill>
            <a:round/>
            <a:headEnd/>
            <a:tailEnd/>
          </a:ln>
          <a:effectLst/>
        </p:spPr>
        <p:txBody>
          <a:bodyPr/>
          <a:lstStyle/>
          <a:p>
            <a:pPr>
              <a:defRPr/>
            </a:pPr>
            <a:endParaRPr lang="de-DE"/>
          </a:p>
        </p:txBody>
      </p:sp>
      <p:sp>
        <p:nvSpPr>
          <p:cNvPr id="6" name="Text Box 4"/>
          <p:cNvSpPr txBox="1">
            <a:spLocks noChangeArrowheads="1"/>
          </p:cNvSpPr>
          <p:nvPr/>
        </p:nvSpPr>
        <p:spPr bwMode="auto">
          <a:xfrm>
            <a:off x="250825" y="-8905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1</a:t>
            </a:r>
          </a:p>
        </p:txBody>
      </p:sp>
      <p:sp>
        <p:nvSpPr>
          <p:cNvPr id="7" name="Line 5"/>
          <p:cNvSpPr>
            <a:spLocks noChangeShapeType="1"/>
          </p:cNvSpPr>
          <p:nvPr/>
        </p:nvSpPr>
        <p:spPr bwMode="auto">
          <a:xfrm>
            <a:off x="8894763" y="-1035050"/>
            <a:ext cx="0" cy="531812"/>
          </a:xfrm>
          <a:prstGeom prst="line">
            <a:avLst/>
          </a:prstGeom>
          <a:noFill/>
          <a:ln w="9525">
            <a:solidFill>
              <a:schemeClr val="bg1"/>
            </a:solidFill>
            <a:round/>
            <a:headEnd/>
            <a:tailEnd/>
          </a:ln>
          <a:effectLst/>
        </p:spPr>
        <p:txBody>
          <a:bodyPr/>
          <a:lstStyle/>
          <a:p>
            <a:pPr>
              <a:defRPr/>
            </a:pPr>
            <a:endParaRPr lang="de-DE"/>
          </a:p>
        </p:txBody>
      </p:sp>
      <p:sp>
        <p:nvSpPr>
          <p:cNvPr id="8" name="Line 6"/>
          <p:cNvSpPr>
            <a:spLocks noChangeShapeType="1"/>
          </p:cNvSpPr>
          <p:nvPr/>
        </p:nvSpPr>
        <p:spPr bwMode="auto">
          <a:xfrm>
            <a:off x="250825" y="7177088"/>
            <a:ext cx="0" cy="352425"/>
          </a:xfrm>
          <a:prstGeom prst="line">
            <a:avLst/>
          </a:prstGeom>
          <a:noFill/>
          <a:ln w="9525">
            <a:solidFill>
              <a:schemeClr val="bg1"/>
            </a:solidFill>
            <a:round/>
            <a:headEnd/>
            <a:tailEnd/>
          </a:ln>
          <a:effectLst/>
        </p:spPr>
        <p:txBody>
          <a:bodyPr/>
          <a:lstStyle/>
          <a:p>
            <a:pPr>
              <a:defRPr/>
            </a:pPr>
            <a:endParaRPr lang="de-DE"/>
          </a:p>
        </p:txBody>
      </p:sp>
      <p:sp>
        <p:nvSpPr>
          <p:cNvPr id="9" name="Line 7"/>
          <p:cNvSpPr>
            <a:spLocks noChangeShapeType="1"/>
          </p:cNvSpPr>
          <p:nvPr/>
        </p:nvSpPr>
        <p:spPr bwMode="auto">
          <a:xfrm>
            <a:off x="8894763" y="7397750"/>
            <a:ext cx="0" cy="352425"/>
          </a:xfrm>
          <a:prstGeom prst="line">
            <a:avLst/>
          </a:prstGeom>
          <a:noFill/>
          <a:ln w="9525">
            <a:solidFill>
              <a:schemeClr val="bg1"/>
            </a:solidFill>
            <a:round/>
            <a:headEnd/>
            <a:tailEnd/>
          </a:ln>
          <a:effectLst/>
        </p:spPr>
        <p:txBody>
          <a:bodyPr/>
          <a:lstStyle/>
          <a:p>
            <a:pPr>
              <a:defRPr/>
            </a:pPr>
            <a:endParaRPr lang="de-DE"/>
          </a:p>
        </p:txBody>
      </p:sp>
      <p:sp>
        <p:nvSpPr>
          <p:cNvPr id="10" name="Line 8"/>
          <p:cNvSpPr>
            <a:spLocks noChangeShapeType="1"/>
          </p:cNvSpPr>
          <p:nvPr/>
        </p:nvSpPr>
        <p:spPr bwMode="auto">
          <a:xfrm>
            <a:off x="-468313" y="368300"/>
            <a:ext cx="360363" cy="0"/>
          </a:xfrm>
          <a:prstGeom prst="line">
            <a:avLst/>
          </a:prstGeom>
          <a:noFill/>
          <a:ln w="9525">
            <a:solidFill>
              <a:schemeClr val="bg1"/>
            </a:solidFill>
            <a:round/>
            <a:headEnd/>
            <a:tailEnd/>
          </a:ln>
          <a:effectLst/>
        </p:spPr>
        <p:txBody>
          <a:bodyPr/>
          <a:lstStyle/>
          <a:p>
            <a:pPr>
              <a:defRPr/>
            </a:pPr>
            <a:endParaRPr lang="de-DE"/>
          </a:p>
        </p:txBody>
      </p:sp>
      <p:sp>
        <p:nvSpPr>
          <p:cNvPr id="11" name="Line 9"/>
          <p:cNvSpPr>
            <a:spLocks noChangeShapeType="1"/>
          </p:cNvSpPr>
          <p:nvPr/>
        </p:nvSpPr>
        <p:spPr bwMode="auto">
          <a:xfrm>
            <a:off x="9253538" y="368300"/>
            <a:ext cx="360362" cy="0"/>
          </a:xfrm>
          <a:prstGeom prst="line">
            <a:avLst/>
          </a:prstGeom>
          <a:noFill/>
          <a:ln w="9525">
            <a:solidFill>
              <a:schemeClr val="bg1"/>
            </a:solidFill>
            <a:round/>
            <a:headEnd/>
            <a:tailEnd/>
          </a:ln>
          <a:effectLst/>
        </p:spPr>
        <p:txBody>
          <a:bodyPr/>
          <a:lstStyle/>
          <a:p>
            <a:pPr>
              <a:defRPr/>
            </a:pPr>
            <a:endParaRPr lang="de-DE"/>
          </a:p>
        </p:txBody>
      </p:sp>
      <p:sp>
        <p:nvSpPr>
          <p:cNvPr id="12" name="Text Box 10"/>
          <p:cNvSpPr txBox="1">
            <a:spLocks noChangeArrowheads="1"/>
          </p:cNvSpPr>
          <p:nvPr/>
        </p:nvSpPr>
        <p:spPr bwMode="auto">
          <a:xfrm>
            <a:off x="-649288" y="536575"/>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1</a:t>
            </a:r>
          </a:p>
        </p:txBody>
      </p:sp>
      <p:sp>
        <p:nvSpPr>
          <p:cNvPr id="13" name="Line 11"/>
          <p:cNvSpPr>
            <a:spLocks noChangeShapeType="1"/>
          </p:cNvSpPr>
          <p:nvPr/>
        </p:nvSpPr>
        <p:spPr bwMode="auto">
          <a:xfrm>
            <a:off x="-468313" y="5770563"/>
            <a:ext cx="360363" cy="0"/>
          </a:xfrm>
          <a:prstGeom prst="line">
            <a:avLst/>
          </a:prstGeom>
          <a:noFill/>
          <a:ln w="9525">
            <a:solidFill>
              <a:schemeClr val="bg1"/>
            </a:solidFill>
            <a:round/>
            <a:headEnd/>
            <a:tailEnd/>
          </a:ln>
          <a:effectLst/>
        </p:spPr>
        <p:txBody>
          <a:bodyPr/>
          <a:lstStyle/>
          <a:p>
            <a:pPr>
              <a:defRPr/>
            </a:pPr>
            <a:endParaRPr lang="de-DE"/>
          </a:p>
        </p:txBody>
      </p:sp>
      <p:sp>
        <p:nvSpPr>
          <p:cNvPr id="14" name="Line 12"/>
          <p:cNvSpPr>
            <a:spLocks noChangeShapeType="1"/>
          </p:cNvSpPr>
          <p:nvPr/>
        </p:nvSpPr>
        <p:spPr bwMode="auto">
          <a:xfrm>
            <a:off x="9253538" y="5770563"/>
            <a:ext cx="360362" cy="0"/>
          </a:xfrm>
          <a:prstGeom prst="line">
            <a:avLst/>
          </a:prstGeom>
          <a:noFill/>
          <a:ln w="9525">
            <a:solidFill>
              <a:schemeClr val="bg1"/>
            </a:solidFill>
            <a:round/>
            <a:headEnd/>
            <a:tailEnd/>
          </a:ln>
          <a:effectLst/>
        </p:spPr>
        <p:txBody>
          <a:bodyPr/>
          <a:lstStyle/>
          <a:p>
            <a:pPr>
              <a:defRPr/>
            </a:pPr>
            <a:endParaRPr lang="de-DE"/>
          </a:p>
        </p:txBody>
      </p:sp>
      <p:sp>
        <p:nvSpPr>
          <p:cNvPr id="15" name="Text Box 13"/>
          <p:cNvSpPr txBox="1">
            <a:spLocks noChangeArrowheads="1"/>
          </p:cNvSpPr>
          <p:nvPr/>
        </p:nvSpPr>
        <p:spPr bwMode="auto">
          <a:xfrm>
            <a:off x="-828675" y="5541963"/>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1</a:t>
            </a:r>
          </a:p>
        </p:txBody>
      </p:sp>
      <p:sp>
        <p:nvSpPr>
          <p:cNvPr id="16" name="Line 15"/>
          <p:cNvSpPr>
            <a:spLocks noChangeShapeType="1"/>
          </p:cNvSpPr>
          <p:nvPr/>
        </p:nvSpPr>
        <p:spPr bwMode="auto">
          <a:xfrm>
            <a:off x="1150938" y="-661988"/>
            <a:ext cx="0" cy="352425"/>
          </a:xfrm>
          <a:prstGeom prst="line">
            <a:avLst/>
          </a:prstGeom>
          <a:noFill/>
          <a:ln w="9525">
            <a:solidFill>
              <a:schemeClr val="bg1"/>
            </a:solidFill>
            <a:round/>
            <a:headEnd/>
            <a:tailEnd/>
          </a:ln>
          <a:effectLst/>
        </p:spPr>
        <p:txBody>
          <a:bodyPr/>
          <a:lstStyle/>
          <a:p>
            <a:pPr>
              <a:defRPr/>
            </a:pPr>
            <a:endParaRPr lang="de-DE"/>
          </a:p>
        </p:txBody>
      </p:sp>
      <p:sp>
        <p:nvSpPr>
          <p:cNvPr id="17" name="Line 16"/>
          <p:cNvSpPr>
            <a:spLocks noChangeShapeType="1"/>
          </p:cNvSpPr>
          <p:nvPr/>
        </p:nvSpPr>
        <p:spPr bwMode="auto">
          <a:xfrm>
            <a:off x="-468313" y="6130925"/>
            <a:ext cx="360363" cy="0"/>
          </a:xfrm>
          <a:prstGeom prst="line">
            <a:avLst/>
          </a:prstGeom>
          <a:noFill/>
          <a:ln w="9525">
            <a:solidFill>
              <a:schemeClr val="bg1"/>
            </a:solidFill>
            <a:round/>
            <a:headEnd/>
            <a:tailEnd/>
          </a:ln>
          <a:effectLst/>
        </p:spPr>
        <p:txBody>
          <a:bodyPr/>
          <a:lstStyle/>
          <a:p>
            <a:pPr>
              <a:defRPr/>
            </a:pPr>
            <a:endParaRPr lang="de-DE"/>
          </a:p>
        </p:txBody>
      </p:sp>
      <p:sp>
        <p:nvSpPr>
          <p:cNvPr id="18" name="Line 17"/>
          <p:cNvSpPr>
            <a:spLocks noChangeShapeType="1"/>
          </p:cNvSpPr>
          <p:nvPr/>
        </p:nvSpPr>
        <p:spPr bwMode="auto">
          <a:xfrm>
            <a:off x="9253538" y="6130925"/>
            <a:ext cx="360362" cy="0"/>
          </a:xfrm>
          <a:prstGeom prst="line">
            <a:avLst/>
          </a:prstGeom>
          <a:noFill/>
          <a:ln w="9525">
            <a:solidFill>
              <a:schemeClr val="bg1"/>
            </a:solidFill>
            <a:round/>
            <a:headEnd/>
            <a:tailEnd/>
          </a:ln>
          <a:effectLst/>
        </p:spPr>
        <p:txBody>
          <a:bodyPr/>
          <a:lstStyle/>
          <a:p>
            <a:pPr>
              <a:defRPr/>
            </a:pPr>
            <a:endParaRPr lang="de-DE"/>
          </a:p>
        </p:txBody>
      </p:sp>
      <p:sp>
        <p:nvSpPr>
          <p:cNvPr id="19" name="Text Box 18"/>
          <p:cNvSpPr txBox="1">
            <a:spLocks noChangeArrowheads="1"/>
          </p:cNvSpPr>
          <p:nvPr/>
        </p:nvSpPr>
        <p:spPr bwMode="auto">
          <a:xfrm>
            <a:off x="-828675" y="5924550"/>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2</a:t>
            </a:r>
          </a:p>
        </p:txBody>
      </p:sp>
      <p:sp>
        <p:nvSpPr>
          <p:cNvPr id="20" name="Text Box 19"/>
          <p:cNvSpPr txBox="1">
            <a:spLocks noChangeArrowheads="1"/>
          </p:cNvSpPr>
          <p:nvPr/>
        </p:nvSpPr>
        <p:spPr bwMode="auto">
          <a:xfrm>
            <a:off x="9253538" y="5541963"/>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1</a:t>
            </a:r>
          </a:p>
        </p:txBody>
      </p:sp>
      <p:sp>
        <p:nvSpPr>
          <p:cNvPr id="21" name="Text Box 20"/>
          <p:cNvSpPr txBox="1">
            <a:spLocks noChangeArrowheads="1"/>
          </p:cNvSpPr>
          <p:nvPr/>
        </p:nvSpPr>
        <p:spPr bwMode="auto">
          <a:xfrm>
            <a:off x="9253538" y="5924550"/>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2</a:t>
            </a:r>
          </a:p>
        </p:txBody>
      </p:sp>
      <p:sp>
        <p:nvSpPr>
          <p:cNvPr id="22" name="Line 24"/>
          <p:cNvSpPr>
            <a:spLocks noChangeShapeType="1"/>
          </p:cNvSpPr>
          <p:nvPr/>
        </p:nvSpPr>
        <p:spPr bwMode="auto">
          <a:xfrm>
            <a:off x="1150938" y="7177088"/>
            <a:ext cx="0" cy="352425"/>
          </a:xfrm>
          <a:prstGeom prst="line">
            <a:avLst/>
          </a:prstGeom>
          <a:noFill/>
          <a:ln w="9525">
            <a:solidFill>
              <a:schemeClr val="bg1"/>
            </a:solidFill>
            <a:round/>
            <a:headEnd/>
            <a:tailEnd/>
          </a:ln>
          <a:effectLst/>
        </p:spPr>
        <p:txBody>
          <a:bodyPr/>
          <a:lstStyle/>
          <a:p>
            <a:pPr>
              <a:defRPr/>
            </a:pPr>
            <a:endParaRPr lang="de-DE"/>
          </a:p>
        </p:txBody>
      </p:sp>
      <p:sp>
        <p:nvSpPr>
          <p:cNvPr id="23" name="Text Box 25"/>
          <p:cNvSpPr txBox="1">
            <a:spLocks noChangeArrowheads="1"/>
          </p:cNvSpPr>
          <p:nvPr/>
        </p:nvSpPr>
        <p:spPr bwMode="auto">
          <a:xfrm>
            <a:off x="971550" y="-8905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2</a:t>
            </a:r>
          </a:p>
        </p:txBody>
      </p:sp>
      <p:sp>
        <p:nvSpPr>
          <p:cNvPr id="24" name="Text Box 26"/>
          <p:cNvSpPr txBox="1">
            <a:spLocks noChangeArrowheads="1"/>
          </p:cNvSpPr>
          <p:nvPr/>
        </p:nvSpPr>
        <p:spPr bwMode="auto">
          <a:xfrm>
            <a:off x="1511300" y="71770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2</a:t>
            </a:r>
          </a:p>
        </p:txBody>
      </p:sp>
      <p:sp>
        <p:nvSpPr>
          <p:cNvPr id="25" name="Text Box 27"/>
          <p:cNvSpPr txBox="1">
            <a:spLocks noChangeArrowheads="1"/>
          </p:cNvSpPr>
          <p:nvPr/>
        </p:nvSpPr>
        <p:spPr bwMode="auto">
          <a:xfrm>
            <a:off x="250825" y="71770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1</a:t>
            </a:r>
          </a:p>
        </p:txBody>
      </p:sp>
      <p:sp>
        <p:nvSpPr>
          <p:cNvPr id="26" name="Line 28"/>
          <p:cNvSpPr>
            <a:spLocks noChangeShapeType="1"/>
          </p:cNvSpPr>
          <p:nvPr/>
        </p:nvSpPr>
        <p:spPr bwMode="auto">
          <a:xfrm>
            <a:off x="1511300" y="-841375"/>
            <a:ext cx="0" cy="531812"/>
          </a:xfrm>
          <a:prstGeom prst="line">
            <a:avLst/>
          </a:prstGeom>
          <a:noFill/>
          <a:ln w="9525">
            <a:solidFill>
              <a:schemeClr val="bg1"/>
            </a:solidFill>
            <a:round/>
            <a:headEnd/>
            <a:tailEnd/>
          </a:ln>
          <a:effectLst/>
        </p:spPr>
        <p:txBody>
          <a:bodyPr/>
          <a:lstStyle/>
          <a:p>
            <a:pPr>
              <a:defRPr/>
            </a:pPr>
            <a:endParaRPr lang="de-DE"/>
          </a:p>
        </p:txBody>
      </p:sp>
      <p:sp>
        <p:nvSpPr>
          <p:cNvPr id="27" name="Line 29"/>
          <p:cNvSpPr>
            <a:spLocks noChangeShapeType="1"/>
          </p:cNvSpPr>
          <p:nvPr/>
        </p:nvSpPr>
        <p:spPr bwMode="auto">
          <a:xfrm>
            <a:off x="1511300" y="7177088"/>
            <a:ext cx="0" cy="352425"/>
          </a:xfrm>
          <a:prstGeom prst="line">
            <a:avLst/>
          </a:prstGeom>
          <a:noFill/>
          <a:ln w="9525">
            <a:solidFill>
              <a:schemeClr val="bg1"/>
            </a:solidFill>
            <a:round/>
            <a:headEnd/>
            <a:tailEnd/>
          </a:ln>
          <a:effectLst/>
        </p:spPr>
        <p:txBody>
          <a:bodyPr/>
          <a:lstStyle/>
          <a:p>
            <a:pPr>
              <a:defRPr/>
            </a:pPr>
            <a:endParaRPr lang="de-DE"/>
          </a:p>
        </p:txBody>
      </p:sp>
      <p:sp>
        <p:nvSpPr>
          <p:cNvPr id="28" name="Line 30"/>
          <p:cNvSpPr>
            <a:spLocks noChangeShapeType="1"/>
          </p:cNvSpPr>
          <p:nvPr/>
        </p:nvSpPr>
        <p:spPr bwMode="auto">
          <a:xfrm>
            <a:off x="-468313" y="908050"/>
            <a:ext cx="360363" cy="0"/>
          </a:xfrm>
          <a:prstGeom prst="line">
            <a:avLst/>
          </a:prstGeom>
          <a:noFill/>
          <a:ln w="9525">
            <a:solidFill>
              <a:schemeClr val="bg1"/>
            </a:solidFill>
            <a:round/>
            <a:headEnd/>
            <a:tailEnd/>
          </a:ln>
          <a:effectLst/>
        </p:spPr>
        <p:txBody>
          <a:bodyPr/>
          <a:lstStyle/>
          <a:p>
            <a:pPr>
              <a:defRPr/>
            </a:pPr>
            <a:endParaRPr lang="de-DE"/>
          </a:p>
        </p:txBody>
      </p:sp>
      <p:sp>
        <p:nvSpPr>
          <p:cNvPr id="29" name="Line 31"/>
          <p:cNvSpPr>
            <a:spLocks noChangeShapeType="1"/>
          </p:cNvSpPr>
          <p:nvPr/>
        </p:nvSpPr>
        <p:spPr bwMode="auto">
          <a:xfrm>
            <a:off x="9253538" y="908050"/>
            <a:ext cx="360362" cy="0"/>
          </a:xfrm>
          <a:prstGeom prst="line">
            <a:avLst/>
          </a:prstGeom>
          <a:noFill/>
          <a:ln w="9525">
            <a:solidFill>
              <a:schemeClr val="bg1"/>
            </a:solidFill>
            <a:round/>
            <a:headEnd/>
            <a:tailEnd/>
          </a:ln>
          <a:effectLst/>
        </p:spPr>
        <p:txBody>
          <a:bodyPr/>
          <a:lstStyle/>
          <a:p>
            <a:pPr>
              <a:defRPr/>
            </a:pPr>
            <a:endParaRPr lang="de-DE"/>
          </a:p>
        </p:txBody>
      </p:sp>
      <p:sp>
        <p:nvSpPr>
          <p:cNvPr id="30" name="Line 33"/>
          <p:cNvSpPr>
            <a:spLocks noChangeShapeType="1"/>
          </p:cNvSpPr>
          <p:nvPr/>
        </p:nvSpPr>
        <p:spPr bwMode="auto">
          <a:xfrm>
            <a:off x="4032250" y="-661988"/>
            <a:ext cx="0" cy="352425"/>
          </a:xfrm>
          <a:prstGeom prst="line">
            <a:avLst/>
          </a:prstGeom>
          <a:noFill/>
          <a:ln w="9525">
            <a:solidFill>
              <a:schemeClr val="bg1"/>
            </a:solidFill>
            <a:round/>
            <a:headEnd/>
            <a:tailEnd/>
          </a:ln>
          <a:effectLst/>
        </p:spPr>
        <p:txBody>
          <a:bodyPr/>
          <a:lstStyle/>
          <a:p>
            <a:pPr>
              <a:defRPr/>
            </a:pPr>
            <a:endParaRPr lang="de-DE"/>
          </a:p>
        </p:txBody>
      </p:sp>
      <p:sp>
        <p:nvSpPr>
          <p:cNvPr id="31" name="Line 34"/>
          <p:cNvSpPr>
            <a:spLocks noChangeShapeType="1"/>
          </p:cNvSpPr>
          <p:nvPr/>
        </p:nvSpPr>
        <p:spPr bwMode="auto">
          <a:xfrm>
            <a:off x="3851275" y="-669925"/>
            <a:ext cx="0" cy="352425"/>
          </a:xfrm>
          <a:prstGeom prst="line">
            <a:avLst/>
          </a:prstGeom>
          <a:noFill/>
          <a:ln w="9525">
            <a:solidFill>
              <a:schemeClr val="bg1"/>
            </a:solidFill>
            <a:round/>
            <a:headEnd/>
            <a:tailEnd/>
          </a:ln>
          <a:effectLst/>
        </p:spPr>
        <p:txBody>
          <a:bodyPr/>
          <a:lstStyle/>
          <a:p>
            <a:pPr>
              <a:defRPr/>
            </a:pPr>
            <a:endParaRPr lang="de-DE"/>
          </a:p>
        </p:txBody>
      </p:sp>
      <p:sp>
        <p:nvSpPr>
          <p:cNvPr id="32" name="Line 35"/>
          <p:cNvSpPr>
            <a:spLocks noChangeShapeType="1"/>
          </p:cNvSpPr>
          <p:nvPr/>
        </p:nvSpPr>
        <p:spPr bwMode="auto">
          <a:xfrm>
            <a:off x="6553200" y="-863600"/>
            <a:ext cx="0" cy="352425"/>
          </a:xfrm>
          <a:prstGeom prst="line">
            <a:avLst/>
          </a:prstGeom>
          <a:noFill/>
          <a:ln w="9525">
            <a:solidFill>
              <a:schemeClr val="bg1"/>
            </a:solidFill>
            <a:round/>
            <a:headEnd/>
            <a:tailEnd/>
          </a:ln>
          <a:effectLst/>
        </p:spPr>
        <p:txBody>
          <a:bodyPr/>
          <a:lstStyle/>
          <a:p>
            <a:pPr>
              <a:defRPr/>
            </a:pPr>
            <a:endParaRPr lang="de-DE"/>
          </a:p>
        </p:txBody>
      </p:sp>
      <p:sp>
        <p:nvSpPr>
          <p:cNvPr id="33" name="Line 36"/>
          <p:cNvSpPr>
            <a:spLocks noChangeShapeType="1"/>
          </p:cNvSpPr>
          <p:nvPr/>
        </p:nvSpPr>
        <p:spPr bwMode="auto">
          <a:xfrm>
            <a:off x="6372225" y="-871538"/>
            <a:ext cx="0" cy="352425"/>
          </a:xfrm>
          <a:prstGeom prst="line">
            <a:avLst/>
          </a:prstGeom>
          <a:noFill/>
          <a:ln w="9525">
            <a:solidFill>
              <a:schemeClr val="bg1"/>
            </a:solidFill>
            <a:round/>
            <a:headEnd/>
            <a:tailEnd/>
          </a:ln>
          <a:effectLst/>
        </p:spPr>
        <p:txBody>
          <a:bodyPr/>
          <a:lstStyle/>
          <a:p>
            <a:pPr>
              <a:defRPr/>
            </a:pPr>
            <a:endParaRPr lang="de-DE"/>
          </a:p>
        </p:txBody>
      </p:sp>
      <p:sp>
        <p:nvSpPr>
          <p:cNvPr id="34" name="Line 37"/>
          <p:cNvSpPr>
            <a:spLocks noChangeShapeType="1"/>
          </p:cNvSpPr>
          <p:nvPr/>
        </p:nvSpPr>
        <p:spPr bwMode="auto">
          <a:xfrm>
            <a:off x="5294313" y="-841375"/>
            <a:ext cx="0" cy="531812"/>
          </a:xfrm>
          <a:prstGeom prst="line">
            <a:avLst/>
          </a:prstGeom>
          <a:noFill/>
          <a:ln w="9525">
            <a:solidFill>
              <a:schemeClr val="bg1"/>
            </a:solidFill>
            <a:round/>
            <a:headEnd/>
            <a:tailEnd/>
          </a:ln>
          <a:effectLst/>
        </p:spPr>
        <p:txBody>
          <a:bodyPr/>
          <a:lstStyle/>
          <a:p>
            <a:pPr>
              <a:defRPr/>
            </a:pPr>
            <a:endParaRPr lang="de-DE"/>
          </a:p>
        </p:txBody>
      </p:sp>
      <p:sp>
        <p:nvSpPr>
          <p:cNvPr id="35" name="Line 38"/>
          <p:cNvSpPr>
            <a:spLocks noChangeShapeType="1"/>
          </p:cNvSpPr>
          <p:nvPr/>
        </p:nvSpPr>
        <p:spPr bwMode="auto">
          <a:xfrm>
            <a:off x="5113338" y="-841375"/>
            <a:ext cx="0" cy="523875"/>
          </a:xfrm>
          <a:prstGeom prst="line">
            <a:avLst/>
          </a:prstGeom>
          <a:noFill/>
          <a:ln w="9525">
            <a:solidFill>
              <a:schemeClr val="bg1"/>
            </a:solidFill>
            <a:round/>
            <a:headEnd/>
            <a:tailEnd/>
          </a:ln>
          <a:effectLst/>
        </p:spPr>
        <p:txBody>
          <a:bodyPr/>
          <a:lstStyle/>
          <a:p>
            <a:pPr>
              <a:defRPr/>
            </a:pPr>
            <a:endParaRPr lang="de-DE"/>
          </a:p>
        </p:txBody>
      </p:sp>
      <p:sp>
        <p:nvSpPr>
          <p:cNvPr id="36" name="Text Box 39"/>
          <p:cNvSpPr txBox="1">
            <a:spLocks noChangeArrowheads="1"/>
          </p:cNvSpPr>
          <p:nvPr/>
        </p:nvSpPr>
        <p:spPr bwMode="auto">
          <a:xfrm>
            <a:off x="2232025" y="-481013"/>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1</a:t>
            </a:r>
          </a:p>
        </p:txBody>
      </p:sp>
      <p:sp>
        <p:nvSpPr>
          <p:cNvPr id="37" name="Text Box 40"/>
          <p:cNvSpPr txBox="1">
            <a:spLocks noChangeArrowheads="1"/>
          </p:cNvSpPr>
          <p:nvPr/>
        </p:nvSpPr>
        <p:spPr bwMode="auto">
          <a:xfrm>
            <a:off x="4933950" y="-481013"/>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2</a:t>
            </a:r>
          </a:p>
        </p:txBody>
      </p:sp>
      <p:sp>
        <p:nvSpPr>
          <p:cNvPr id="38" name="Text Box 41"/>
          <p:cNvSpPr txBox="1">
            <a:spLocks noChangeArrowheads="1"/>
          </p:cNvSpPr>
          <p:nvPr/>
        </p:nvSpPr>
        <p:spPr bwMode="auto">
          <a:xfrm>
            <a:off x="7273925" y="-711200"/>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3</a:t>
            </a:r>
          </a:p>
        </p:txBody>
      </p:sp>
      <p:sp>
        <p:nvSpPr>
          <p:cNvPr id="39" name="Text Box 42"/>
          <p:cNvSpPr txBox="1">
            <a:spLocks noChangeArrowheads="1"/>
          </p:cNvSpPr>
          <p:nvPr/>
        </p:nvSpPr>
        <p:spPr bwMode="auto">
          <a:xfrm>
            <a:off x="2951163" y="-841375"/>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1</a:t>
            </a:r>
          </a:p>
        </p:txBody>
      </p:sp>
      <p:sp>
        <p:nvSpPr>
          <p:cNvPr id="40" name="Text Box 43"/>
          <p:cNvSpPr txBox="1">
            <a:spLocks noChangeArrowheads="1"/>
          </p:cNvSpPr>
          <p:nvPr/>
        </p:nvSpPr>
        <p:spPr bwMode="auto">
          <a:xfrm>
            <a:off x="6734175" y="-841375"/>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2</a:t>
            </a:r>
          </a:p>
        </p:txBody>
      </p:sp>
      <p:sp>
        <p:nvSpPr>
          <p:cNvPr id="41" name="Text Box 44"/>
          <p:cNvSpPr txBox="1">
            <a:spLocks noChangeArrowheads="1"/>
          </p:cNvSpPr>
          <p:nvPr/>
        </p:nvSpPr>
        <p:spPr bwMode="auto">
          <a:xfrm>
            <a:off x="9253538" y="3068638"/>
            <a:ext cx="5842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Content</a:t>
            </a:r>
          </a:p>
        </p:txBody>
      </p:sp>
      <p:sp>
        <p:nvSpPr>
          <p:cNvPr id="42" name="Text Box 45"/>
          <p:cNvSpPr txBox="1">
            <a:spLocks noChangeArrowheads="1"/>
          </p:cNvSpPr>
          <p:nvPr/>
        </p:nvSpPr>
        <p:spPr bwMode="auto">
          <a:xfrm>
            <a:off x="4573588" y="7177088"/>
            <a:ext cx="5842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Content</a:t>
            </a:r>
          </a:p>
        </p:txBody>
      </p:sp>
      <p:sp>
        <p:nvSpPr>
          <p:cNvPr id="43" name="Line 72"/>
          <p:cNvSpPr>
            <a:spLocks noChangeShapeType="1"/>
          </p:cNvSpPr>
          <p:nvPr/>
        </p:nvSpPr>
        <p:spPr bwMode="auto">
          <a:xfrm>
            <a:off x="1511300" y="-890588"/>
            <a:ext cx="0" cy="531813"/>
          </a:xfrm>
          <a:prstGeom prst="line">
            <a:avLst/>
          </a:prstGeom>
          <a:noFill/>
          <a:ln w="9525">
            <a:solidFill>
              <a:schemeClr val="bg1"/>
            </a:solidFill>
            <a:round/>
            <a:headEnd/>
            <a:tailEnd/>
          </a:ln>
          <a:effectLst/>
        </p:spPr>
        <p:txBody>
          <a:bodyPr/>
          <a:lstStyle/>
          <a:p>
            <a:pPr>
              <a:defRPr/>
            </a:pPr>
            <a:endParaRPr lang="de-DE"/>
          </a:p>
        </p:txBody>
      </p:sp>
      <p:sp>
        <p:nvSpPr>
          <p:cNvPr id="44" name="Line 73"/>
          <p:cNvSpPr>
            <a:spLocks noChangeShapeType="1"/>
          </p:cNvSpPr>
          <p:nvPr/>
        </p:nvSpPr>
        <p:spPr bwMode="auto">
          <a:xfrm>
            <a:off x="4032250" y="-842963"/>
            <a:ext cx="0" cy="531813"/>
          </a:xfrm>
          <a:prstGeom prst="line">
            <a:avLst/>
          </a:prstGeom>
          <a:noFill/>
          <a:ln w="9525">
            <a:solidFill>
              <a:schemeClr val="bg1"/>
            </a:solidFill>
            <a:round/>
            <a:headEnd/>
            <a:tailEnd/>
          </a:ln>
          <a:effectLst/>
        </p:spPr>
        <p:txBody>
          <a:bodyPr/>
          <a:lstStyle/>
          <a:p>
            <a:pPr>
              <a:defRPr/>
            </a:pPr>
            <a:endParaRPr lang="de-DE"/>
          </a:p>
        </p:txBody>
      </p:sp>
      <p:sp>
        <p:nvSpPr>
          <p:cNvPr id="45" name="Text Box 74"/>
          <p:cNvSpPr txBox="1">
            <a:spLocks noChangeArrowheads="1"/>
          </p:cNvSpPr>
          <p:nvPr/>
        </p:nvSpPr>
        <p:spPr bwMode="auto">
          <a:xfrm>
            <a:off x="1103313" y="-1119188"/>
            <a:ext cx="869950" cy="228600"/>
          </a:xfrm>
          <a:prstGeom prst="rect">
            <a:avLst/>
          </a:prstGeom>
          <a:noFill/>
          <a:ln w="9525">
            <a:noFill/>
            <a:miter lim="800000"/>
            <a:headEnd/>
            <a:tailEnd/>
          </a:ln>
          <a:effectLst/>
        </p:spPr>
        <p:txBody>
          <a:bodyPr wrap="none">
            <a:spAutoFit/>
          </a:bodyPr>
          <a:lstStyle/>
          <a:p>
            <a:pPr>
              <a:defRPr/>
            </a:pPr>
            <a:r>
              <a:rPr lang="en-US" sz="900">
                <a:solidFill>
                  <a:schemeClr val="bg1"/>
                </a:solidFill>
              </a:rPr>
              <a:t>Left Line Title</a:t>
            </a:r>
          </a:p>
        </p:txBody>
      </p:sp>
      <p:sp>
        <p:nvSpPr>
          <p:cNvPr id="46" name="Text Box 75"/>
          <p:cNvSpPr txBox="1">
            <a:spLocks noChangeArrowheads="1"/>
          </p:cNvSpPr>
          <p:nvPr/>
        </p:nvSpPr>
        <p:spPr bwMode="auto">
          <a:xfrm>
            <a:off x="-1549400" y="860425"/>
            <a:ext cx="990600" cy="228600"/>
          </a:xfrm>
          <a:prstGeom prst="rect">
            <a:avLst/>
          </a:prstGeom>
          <a:noFill/>
          <a:ln w="9525">
            <a:noFill/>
            <a:miter lim="800000"/>
            <a:headEnd/>
            <a:tailEnd/>
          </a:ln>
          <a:effectLst/>
        </p:spPr>
        <p:txBody>
          <a:bodyPr wrap="none">
            <a:spAutoFit/>
          </a:bodyPr>
          <a:lstStyle/>
          <a:p>
            <a:pPr>
              <a:defRPr/>
            </a:pPr>
            <a:r>
              <a:rPr lang="en-US" sz="900">
                <a:solidFill>
                  <a:schemeClr val="bg1"/>
                </a:solidFill>
              </a:rPr>
              <a:t>Upper Line Title</a:t>
            </a:r>
          </a:p>
        </p:txBody>
      </p:sp>
      <p:sp>
        <p:nvSpPr>
          <p:cNvPr id="47" name="Text Box 76"/>
          <p:cNvSpPr txBox="1">
            <a:spLocks noChangeArrowheads="1"/>
          </p:cNvSpPr>
          <p:nvPr/>
        </p:nvSpPr>
        <p:spPr bwMode="auto">
          <a:xfrm>
            <a:off x="3549650" y="-1071563"/>
            <a:ext cx="946150" cy="228600"/>
          </a:xfrm>
          <a:prstGeom prst="rect">
            <a:avLst/>
          </a:prstGeom>
          <a:noFill/>
          <a:ln w="9525">
            <a:noFill/>
            <a:miter lim="800000"/>
            <a:headEnd/>
            <a:tailEnd/>
          </a:ln>
          <a:effectLst/>
        </p:spPr>
        <p:txBody>
          <a:bodyPr wrap="none">
            <a:spAutoFit/>
          </a:bodyPr>
          <a:lstStyle/>
          <a:p>
            <a:pPr>
              <a:defRPr/>
            </a:pPr>
            <a:r>
              <a:rPr lang="en-US" sz="900">
                <a:solidFill>
                  <a:schemeClr val="bg1"/>
                </a:solidFill>
              </a:rPr>
              <a:t>Right Line Title</a:t>
            </a:r>
          </a:p>
        </p:txBody>
      </p:sp>
      <p:pic>
        <p:nvPicPr>
          <p:cNvPr id="48" name="Grafik 179" descr="GOM_english_RGB 1000px.jpg"/>
          <p:cNvPicPr>
            <a:picLocks noChangeAspect="1"/>
          </p:cNvPicPr>
          <p:nvPr/>
        </p:nvPicPr>
        <p:blipFill>
          <a:blip r:embed="rId2" cstate="print"/>
          <a:srcRect l="1494"/>
          <a:stretch>
            <a:fillRect/>
          </a:stretch>
        </p:blipFill>
        <p:spPr bwMode="auto">
          <a:xfrm>
            <a:off x="7088188" y="6097588"/>
            <a:ext cx="1803400" cy="406400"/>
          </a:xfrm>
          <a:prstGeom prst="rect">
            <a:avLst/>
          </a:prstGeom>
          <a:noFill/>
          <a:ln w="9525">
            <a:noFill/>
            <a:miter lim="800000"/>
            <a:headEnd/>
            <a:tailEnd/>
          </a:ln>
        </p:spPr>
      </p:pic>
      <p:sp>
        <p:nvSpPr>
          <p:cNvPr id="49" name="Rectangle 49"/>
          <p:cNvSpPr>
            <a:spLocks noChangeArrowheads="1"/>
          </p:cNvSpPr>
          <p:nvPr userDrawn="1"/>
        </p:nvSpPr>
        <p:spPr bwMode="auto">
          <a:xfrm>
            <a:off x="0" y="0"/>
            <a:ext cx="4575175" cy="6859588"/>
          </a:xfrm>
          <a:prstGeom prst="rect">
            <a:avLst/>
          </a:prstGeom>
          <a:solidFill>
            <a:srgbClr val="AA1E1E"/>
          </a:solidFill>
          <a:ln w="9525">
            <a:noFill/>
            <a:miter lim="800000"/>
            <a:headEnd/>
            <a:tailEnd/>
          </a:ln>
          <a:effectLst/>
        </p:spPr>
        <p:txBody>
          <a:bodyPr wrap="none" tIns="45721" bIns="45721" anchor="ctr"/>
          <a:lstStyle/>
          <a:p>
            <a:pPr algn="ctr">
              <a:defRPr/>
            </a:pPr>
            <a:endParaRPr lang="en-US"/>
          </a:p>
        </p:txBody>
      </p:sp>
      <p:sp>
        <p:nvSpPr>
          <p:cNvPr id="50" name="Line 50"/>
          <p:cNvSpPr>
            <a:spLocks noChangeShapeType="1"/>
          </p:cNvSpPr>
          <p:nvPr userDrawn="1"/>
        </p:nvSpPr>
        <p:spPr bwMode="auto">
          <a:xfrm>
            <a:off x="250825" y="-661988"/>
            <a:ext cx="0" cy="352425"/>
          </a:xfrm>
          <a:prstGeom prst="line">
            <a:avLst/>
          </a:prstGeom>
          <a:noFill/>
          <a:ln w="9525">
            <a:solidFill>
              <a:schemeClr val="bg1"/>
            </a:solidFill>
            <a:round/>
            <a:headEnd/>
            <a:tailEnd/>
          </a:ln>
          <a:effectLst/>
        </p:spPr>
        <p:txBody>
          <a:bodyPr/>
          <a:lstStyle/>
          <a:p>
            <a:pPr>
              <a:defRPr/>
            </a:pPr>
            <a:endParaRPr lang="de-DE"/>
          </a:p>
        </p:txBody>
      </p:sp>
      <p:sp>
        <p:nvSpPr>
          <p:cNvPr id="51" name="Text Box 51"/>
          <p:cNvSpPr txBox="1">
            <a:spLocks noChangeArrowheads="1"/>
          </p:cNvSpPr>
          <p:nvPr userDrawn="1"/>
        </p:nvSpPr>
        <p:spPr bwMode="auto">
          <a:xfrm>
            <a:off x="250825" y="-890588"/>
            <a:ext cx="6286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Frame 1</a:t>
            </a:r>
          </a:p>
        </p:txBody>
      </p:sp>
      <p:sp>
        <p:nvSpPr>
          <p:cNvPr id="52" name="Line 52"/>
          <p:cNvSpPr>
            <a:spLocks noChangeShapeType="1"/>
          </p:cNvSpPr>
          <p:nvPr userDrawn="1"/>
        </p:nvSpPr>
        <p:spPr bwMode="auto">
          <a:xfrm>
            <a:off x="8894763" y="-1035050"/>
            <a:ext cx="0" cy="531812"/>
          </a:xfrm>
          <a:prstGeom prst="line">
            <a:avLst/>
          </a:prstGeom>
          <a:noFill/>
          <a:ln w="9525">
            <a:solidFill>
              <a:schemeClr val="bg1"/>
            </a:solidFill>
            <a:round/>
            <a:headEnd/>
            <a:tailEnd/>
          </a:ln>
          <a:effectLst/>
        </p:spPr>
        <p:txBody>
          <a:bodyPr/>
          <a:lstStyle/>
          <a:p>
            <a:pPr>
              <a:defRPr/>
            </a:pPr>
            <a:endParaRPr lang="de-DE"/>
          </a:p>
        </p:txBody>
      </p:sp>
      <p:sp>
        <p:nvSpPr>
          <p:cNvPr id="53" name="Line 53"/>
          <p:cNvSpPr>
            <a:spLocks noChangeShapeType="1"/>
          </p:cNvSpPr>
          <p:nvPr userDrawn="1"/>
        </p:nvSpPr>
        <p:spPr bwMode="auto">
          <a:xfrm>
            <a:off x="250825" y="7177088"/>
            <a:ext cx="0" cy="352425"/>
          </a:xfrm>
          <a:prstGeom prst="line">
            <a:avLst/>
          </a:prstGeom>
          <a:noFill/>
          <a:ln w="9525">
            <a:solidFill>
              <a:schemeClr val="bg1"/>
            </a:solidFill>
            <a:round/>
            <a:headEnd/>
            <a:tailEnd/>
          </a:ln>
          <a:effectLst/>
        </p:spPr>
        <p:txBody>
          <a:bodyPr/>
          <a:lstStyle/>
          <a:p>
            <a:pPr>
              <a:defRPr/>
            </a:pPr>
            <a:endParaRPr lang="de-DE"/>
          </a:p>
        </p:txBody>
      </p:sp>
      <p:sp>
        <p:nvSpPr>
          <p:cNvPr id="54" name="Line 54"/>
          <p:cNvSpPr>
            <a:spLocks noChangeShapeType="1"/>
          </p:cNvSpPr>
          <p:nvPr userDrawn="1"/>
        </p:nvSpPr>
        <p:spPr bwMode="auto">
          <a:xfrm>
            <a:off x="8894763" y="7397750"/>
            <a:ext cx="0" cy="352425"/>
          </a:xfrm>
          <a:prstGeom prst="line">
            <a:avLst/>
          </a:prstGeom>
          <a:noFill/>
          <a:ln w="9525">
            <a:solidFill>
              <a:schemeClr val="bg1"/>
            </a:solidFill>
            <a:round/>
            <a:headEnd/>
            <a:tailEnd/>
          </a:ln>
          <a:effectLst/>
        </p:spPr>
        <p:txBody>
          <a:bodyPr/>
          <a:lstStyle/>
          <a:p>
            <a:pPr>
              <a:defRPr/>
            </a:pPr>
            <a:endParaRPr lang="de-DE"/>
          </a:p>
        </p:txBody>
      </p:sp>
      <p:sp>
        <p:nvSpPr>
          <p:cNvPr id="55" name="Line 55"/>
          <p:cNvSpPr>
            <a:spLocks noChangeShapeType="1"/>
          </p:cNvSpPr>
          <p:nvPr userDrawn="1"/>
        </p:nvSpPr>
        <p:spPr bwMode="auto">
          <a:xfrm>
            <a:off x="-468313" y="368300"/>
            <a:ext cx="360363" cy="0"/>
          </a:xfrm>
          <a:prstGeom prst="line">
            <a:avLst/>
          </a:prstGeom>
          <a:noFill/>
          <a:ln w="9525">
            <a:solidFill>
              <a:schemeClr val="bg1"/>
            </a:solidFill>
            <a:round/>
            <a:headEnd/>
            <a:tailEnd/>
          </a:ln>
          <a:effectLst/>
        </p:spPr>
        <p:txBody>
          <a:bodyPr/>
          <a:lstStyle/>
          <a:p>
            <a:pPr>
              <a:defRPr/>
            </a:pPr>
            <a:endParaRPr lang="de-DE"/>
          </a:p>
        </p:txBody>
      </p:sp>
      <p:sp>
        <p:nvSpPr>
          <p:cNvPr id="56" name="Line 56"/>
          <p:cNvSpPr>
            <a:spLocks noChangeShapeType="1"/>
          </p:cNvSpPr>
          <p:nvPr userDrawn="1"/>
        </p:nvSpPr>
        <p:spPr bwMode="auto">
          <a:xfrm>
            <a:off x="9253538" y="368300"/>
            <a:ext cx="360362" cy="0"/>
          </a:xfrm>
          <a:prstGeom prst="line">
            <a:avLst/>
          </a:prstGeom>
          <a:noFill/>
          <a:ln w="9525">
            <a:solidFill>
              <a:schemeClr val="bg1"/>
            </a:solidFill>
            <a:round/>
            <a:headEnd/>
            <a:tailEnd/>
          </a:ln>
          <a:effectLst/>
        </p:spPr>
        <p:txBody>
          <a:bodyPr/>
          <a:lstStyle/>
          <a:p>
            <a:pPr>
              <a:defRPr/>
            </a:pPr>
            <a:endParaRPr lang="de-DE"/>
          </a:p>
        </p:txBody>
      </p:sp>
      <p:sp>
        <p:nvSpPr>
          <p:cNvPr id="57" name="Text Box 57"/>
          <p:cNvSpPr txBox="1">
            <a:spLocks noChangeArrowheads="1"/>
          </p:cNvSpPr>
          <p:nvPr userDrawn="1"/>
        </p:nvSpPr>
        <p:spPr bwMode="auto">
          <a:xfrm>
            <a:off x="-649288" y="536575"/>
            <a:ext cx="6286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Frame 1</a:t>
            </a:r>
          </a:p>
        </p:txBody>
      </p:sp>
      <p:sp>
        <p:nvSpPr>
          <p:cNvPr id="58" name="Line 58"/>
          <p:cNvSpPr>
            <a:spLocks noChangeShapeType="1"/>
          </p:cNvSpPr>
          <p:nvPr userDrawn="1"/>
        </p:nvSpPr>
        <p:spPr bwMode="auto">
          <a:xfrm>
            <a:off x="-468313" y="5770563"/>
            <a:ext cx="360363" cy="0"/>
          </a:xfrm>
          <a:prstGeom prst="line">
            <a:avLst/>
          </a:prstGeom>
          <a:noFill/>
          <a:ln w="9525">
            <a:solidFill>
              <a:schemeClr val="bg1"/>
            </a:solidFill>
            <a:round/>
            <a:headEnd/>
            <a:tailEnd/>
          </a:ln>
          <a:effectLst/>
        </p:spPr>
        <p:txBody>
          <a:bodyPr/>
          <a:lstStyle/>
          <a:p>
            <a:pPr>
              <a:defRPr/>
            </a:pPr>
            <a:endParaRPr lang="de-DE"/>
          </a:p>
        </p:txBody>
      </p:sp>
      <p:sp>
        <p:nvSpPr>
          <p:cNvPr id="59" name="Line 59"/>
          <p:cNvSpPr>
            <a:spLocks noChangeShapeType="1"/>
          </p:cNvSpPr>
          <p:nvPr userDrawn="1"/>
        </p:nvSpPr>
        <p:spPr bwMode="auto">
          <a:xfrm>
            <a:off x="9253538" y="5770563"/>
            <a:ext cx="360362" cy="0"/>
          </a:xfrm>
          <a:prstGeom prst="line">
            <a:avLst/>
          </a:prstGeom>
          <a:noFill/>
          <a:ln w="9525">
            <a:solidFill>
              <a:schemeClr val="bg1"/>
            </a:solidFill>
            <a:round/>
            <a:headEnd/>
            <a:tailEnd/>
          </a:ln>
          <a:effectLst/>
        </p:spPr>
        <p:txBody>
          <a:bodyPr/>
          <a:lstStyle/>
          <a:p>
            <a:pPr>
              <a:defRPr/>
            </a:pPr>
            <a:endParaRPr lang="de-DE"/>
          </a:p>
        </p:txBody>
      </p:sp>
      <p:sp>
        <p:nvSpPr>
          <p:cNvPr id="60" name="Text Box 60"/>
          <p:cNvSpPr txBox="1">
            <a:spLocks noChangeArrowheads="1"/>
          </p:cNvSpPr>
          <p:nvPr userDrawn="1"/>
        </p:nvSpPr>
        <p:spPr bwMode="auto">
          <a:xfrm>
            <a:off x="-828675" y="5541963"/>
            <a:ext cx="7810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Underline 1</a:t>
            </a:r>
          </a:p>
        </p:txBody>
      </p:sp>
      <p:sp>
        <p:nvSpPr>
          <p:cNvPr id="61" name="Line 61"/>
          <p:cNvSpPr>
            <a:spLocks noChangeShapeType="1"/>
          </p:cNvSpPr>
          <p:nvPr userDrawn="1"/>
        </p:nvSpPr>
        <p:spPr bwMode="auto">
          <a:xfrm>
            <a:off x="1150938" y="-661988"/>
            <a:ext cx="0" cy="352425"/>
          </a:xfrm>
          <a:prstGeom prst="line">
            <a:avLst/>
          </a:prstGeom>
          <a:noFill/>
          <a:ln w="9525">
            <a:solidFill>
              <a:schemeClr val="bg1"/>
            </a:solidFill>
            <a:round/>
            <a:headEnd/>
            <a:tailEnd/>
          </a:ln>
          <a:effectLst/>
        </p:spPr>
        <p:txBody>
          <a:bodyPr/>
          <a:lstStyle/>
          <a:p>
            <a:pPr>
              <a:defRPr/>
            </a:pPr>
            <a:endParaRPr lang="de-DE"/>
          </a:p>
        </p:txBody>
      </p:sp>
      <p:sp>
        <p:nvSpPr>
          <p:cNvPr id="62" name="Line 62"/>
          <p:cNvSpPr>
            <a:spLocks noChangeShapeType="1"/>
          </p:cNvSpPr>
          <p:nvPr userDrawn="1"/>
        </p:nvSpPr>
        <p:spPr bwMode="auto">
          <a:xfrm>
            <a:off x="-468313" y="6130925"/>
            <a:ext cx="360363" cy="0"/>
          </a:xfrm>
          <a:prstGeom prst="line">
            <a:avLst/>
          </a:prstGeom>
          <a:noFill/>
          <a:ln w="9525">
            <a:solidFill>
              <a:schemeClr val="bg1"/>
            </a:solidFill>
            <a:round/>
            <a:headEnd/>
            <a:tailEnd/>
          </a:ln>
          <a:effectLst/>
        </p:spPr>
        <p:txBody>
          <a:bodyPr/>
          <a:lstStyle/>
          <a:p>
            <a:pPr>
              <a:defRPr/>
            </a:pPr>
            <a:endParaRPr lang="de-DE"/>
          </a:p>
        </p:txBody>
      </p:sp>
      <p:sp>
        <p:nvSpPr>
          <p:cNvPr id="63" name="Line 63"/>
          <p:cNvSpPr>
            <a:spLocks noChangeShapeType="1"/>
          </p:cNvSpPr>
          <p:nvPr userDrawn="1"/>
        </p:nvSpPr>
        <p:spPr bwMode="auto">
          <a:xfrm>
            <a:off x="9253538" y="6130925"/>
            <a:ext cx="360362" cy="0"/>
          </a:xfrm>
          <a:prstGeom prst="line">
            <a:avLst/>
          </a:prstGeom>
          <a:noFill/>
          <a:ln w="9525">
            <a:solidFill>
              <a:schemeClr val="bg1"/>
            </a:solidFill>
            <a:round/>
            <a:headEnd/>
            <a:tailEnd/>
          </a:ln>
          <a:effectLst/>
        </p:spPr>
        <p:txBody>
          <a:bodyPr/>
          <a:lstStyle/>
          <a:p>
            <a:pPr>
              <a:defRPr/>
            </a:pPr>
            <a:endParaRPr lang="de-DE"/>
          </a:p>
        </p:txBody>
      </p:sp>
      <p:sp>
        <p:nvSpPr>
          <p:cNvPr id="64" name="Text Box 64"/>
          <p:cNvSpPr txBox="1">
            <a:spLocks noChangeArrowheads="1"/>
          </p:cNvSpPr>
          <p:nvPr userDrawn="1"/>
        </p:nvSpPr>
        <p:spPr bwMode="auto">
          <a:xfrm>
            <a:off x="-828675" y="5924550"/>
            <a:ext cx="7810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Underline 2</a:t>
            </a:r>
          </a:p>
        </p:txBody>
      </p:sp>
      <p:sp>
        <p:nvSpPr>
          <p:cNvPr id="65" name="Text Box 65"/>
          <p:cNvSpPr txBox="1">
            <a:spLocks noChangeArrowheads="1"/>
          </p:cNvSpPr>
          <p:nvPr userDrawn="1"/>
        </p:nvSpPr>
        <p:spPr bwMode="auto">
          <a:xfrm>
            <a:off x="9253538" y="5541963"/>
            <a:ext cx="7810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Underline 1</a:t>
            </a:r>
          </a:p>
        </p:txBody>
      </p:sp>
      <p:sp>
        <p:nvSpPr>
          <p:cNvPr id="66" name="Text Box 66"/>
          <p:cNvSpPr txBox="1">
            <a:spLocks noChangeArrowheads="1"/>
          </p:cNvSpPr>
          <p:nvPr userDrawn="1"/>
        </p:nvSpPr>
        <p:spPr bwMode="auto">
          <a:xfrm>
            <a:off x="9253538" y="5924550"/>
            <a:ext cx="7810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Underline 2</a:t>
            </a:r>
          </a:p>
        </p:txBody>
      </p:sp>
      <p:sp>
        <p:nvSpPr>
          <p:cNvPr id="67" name="Line 67"/>
          <p:cNvSpPr>
            <a:spLocks noChangeShapeType="1"/>
          </p:cNvSpPr>
          <p:nvPr userDrawn="1"/>
        </p:nvSpPr>
        <p:spPr bwMode="auto">
          <a:xfrm>
            <a:off x="1150938" y="7177088"/>
            <a:ext cx="0" cy="352425"/>
          </a:xfrm>
          <a:prstGeom prst="line">
            <a:avLst/>
          </a:prstGeom>
          <a:noFill/>
          <a:ln w="9525">
            <a:solidFill>
              <a:schemeClr val="bg1"/>
            </a:solidFill>
            <a:round/>
            <a:headEnd/>
            <a:tailEnd/>
          </a:ln>
          <a:effectLst/>
        </p:spPr>
        <p:txBody>
          <a:bodyPr/>
          <a:lstStyle/>
          <a:p>
            <a:pPr>
              <a:defRPr/>
            </a:pPr>
            <a:endParaRPr lang="de-DE"/>
          </a:p>
        </p:txBody>
      </p:sp>
      <p:sp>
        <p:nvSpPr>
          <p:cNvPr id="68" name="Text Box 68"/>
          <p:cNvSpPr txBox="1">
            <a:spLocks noChangeArrowheads="1"/>
          </p:cNvSpPr>
          <p:nvPr userDrawn="1"/>
        </p:nvSpPr>
        <p:spPr bwMode="auto">
          <a:xfrm>
            <a:off x="971550" y="-890588"/>
            <a:ext cx="6286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Frame 2</a:t>
            </a:r>
          </a:p>
        </p:txBody>
      </p:sp>
      <p:sp>
        <p:nvSpPr>
          <p:cNvPr id="69" name="Text Box 69"/>
          <p:cNvSpPr txBox="1">
            <a:spLocks noChangeArrowheads="1"/>
          </p:cNvSpPr>
          <p:nvPr userDrawn="1"/>
        </p:nvSpPr>
        <p:spPr bwMode="auto">
          <a:xfrm>
            <a:off x="1511300" y="7177088"/>
            <a:ext cx="6286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Frame 2</a:t>
            </a:r>
          </a:p>
        </p:txBody>
      </p:sp>
      <p:sp>
        <p:nvSpPr>
          <p:cNvPr id="70" name="Text Box 70"/>
          <p:cNvSpPr txBox="1">
            <a:spLocks noChangeArrowheads="1"/>
          </p:cNvSpPr>
          <p:nvPr userDrawn="1"/>
        </p:nvSpPr>
        <p:spPr bwMode="auto">
          <a:xfrm>
            <a:off x="250825" y="7177088"/>
            <a:ext cx="6286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Frame 1</a:t>
            </a:r>
          </a:p>
        </p:txBody>
      </p:sp>
      <p:sp>
        <p:nvSpPr>
          <p:cNvPr id="71" name="Line 71"/>
          <p:cNvSpPr>
            <a:spLocks noChangeShapeType="1"/>
          </p:cNvSpPr>
          <p:nvPr userDrawn="1"/>
        </p:nvSpPr>
        <p:spPr bwMode="auto">
          <a:xfrm>
            <a:off x="1511300" y="-841375"/>
            <a:ext cx="0" cy="531812"/>
          </a:xfrm>
          <a:prstGeom prst="line">
            <a:avLst/>
          </a:prstGeom>
          <a:noFill/>
          <a:ln w="9525">
            <a:solidFill>
              <a:schemeClr val="bg1"/>
            </a:solidFill>
            <a:round/>
            <a:headEnd/>
            <a:tailEnd/>
          </a:ln>
          <a:effectLst/>
        </p:spPr>
        <p:txBody>
          <a:bodyPr/>
          <a:lstStyle/>
          <a:p>
            <a:pPr>
              <a:defRPr/>
            </a:pPr>
            <a:endParaRPr lang="de-DE"/>
          </a:p>
        </p:txBody>
      </p:sp>
      <p:sp>
        <p:nvSpPr>
          <p:cNvPr id="72" name="Line 72"/>
          <p:cNvSpPr>
            <a:spLocks noChangeShapeType="1"/>
          </p:cNvSpPr>
          <p:nvPr userDrawn="1"/>
        </p:nvSpPr>
        <p:spPr bwMode="auto">
          <a:xfrm>
            <a:off x="1511300" y="7177088"/>
            <a:ext cx="0" cy="352425"/>
          </a:xfrm>
          <a:prstGeom prst="line">
            <a:avLst/>
          </a:prstGeom>
          <a:noFill/>
          <a:ln w="9525">
            <a:solidFill>
              <a:schemeClr val="bg1"/>
            </a:solidFill>
            <a:round/>
            <a:headEnd/>
            <a:tailEnd/>
          </a:ln>
          <a:effectLst/>
        </p:spPr>
        <p:txBody>
          <a:bodyPr/>
          <a:lstStyle/>
          <a:p>
            <a:pPr>
              <a:defRPr/>
            </a:pPr>
            <a:endParaRPr lang="de-DE"/>
          </a:p>
        </p:txBody>
      </p:sp>
      <p:sp>
        <p:nvSpPr>
          <p:cNvPr id="73" name="Line 73"/>
          <p:cNvSpPr>
            <a:spLocks noChangeShapeType="1"/>
          </p:cNvSpPr>
          <p:nvPr userDrawn="1"/>
        </p:nvSpPr>
        <p:spPr bwMode="auto">
          <a:xfrm>
            <a:off x="-468313" y="908050"/>
            <a:ext cx="360363" cy="0"/>
          </a:xfrm>
          <a:prstGeom prst="line">
            <a:avLst/>
          </a:prstGeom>
          <a:noFill/>
          <a:ln w="9525">
            <a:solidFill>
              <a:schemeClr val="bg1"/>
            </a:solidFill>
            <a:round/>
            <a:headEnd/>
            <a:tailEnd/>
          </a:ln>
          <a:effectLst/>
        </p:spPr>
        <p:txBody>
          <a:bodyPr/>
          <a:lstStyle/>
          <a:p>
            <a:pPr>
              <a:defRPr/>
            </a:pPr>
            <a:endParaRPr lang="de-DE"/>
          </a:p>
        </p:txBody>
      </p:sp>
      <p:sp>
        <p:nvSpPr>
          <p:cNvPr id="74" name="Line 74"/>
          <p:cNvSpPr>
            <a:spLocks noChangeShapeType="1"/>
          </p:cNvSpPr>
          <p:nvPr userDrawn="1"/>
        </p:nvSpPr>
        <p:spPr bwMode="auto">
          <a:xfrm>
            <a:off x="9253538" y="908050"/>
            <a:ext cx="360362" cy="0"/>
          </a:xfrm>
          <a:prstGeom prst="line">
            <a:avLst/>
          </a:prstGeom>
          <a:noFill/>
          <a:ln w="9525">
            <a:solidFill>
              <a:schemeClr val="bg1"/>
            </a:solidFill>
            <a:round/>
            <a:headEnd/>
            <a:tailEnd/>
          </a:ln>
          <a:effectLst/>
        </p:spPr>
        <p:txBody>
          <a:bodyPr/>
          <a:lstStyle/>
          <a:p>
            <a:pPr>
              <a:defRPr/>
            </a:pPr>
            <a:endParaRPr lang="de-DE"/>
          </a:p>
        </p:txBody>
      </p:sp>
      <p:sp>
        <p:nvSpPr>
          <p:cNvPr id="75" name="Line 75"/>
          <p:cNvSpPr>
            <a:spLocks noChangeShapeType="1"/>
          </p:cNvSpPr>
          <p:nvPr userDrawn="1"/>
        </p:nvSpPr>
        <p:spPr bwMode="auto">
          <a:xfrm>
            <a:off x="4032250" y="-661988"/>
            <a:ext cx="0" cy="352425"/>
          </a:xfrm>
          <a:prstGeom prst="line">
            <a:avLst/>
          </a:prstGeom>
          <a:noFill/>
          <a:ln w="9525">
            <a:solidFill>
              <a:schemeClr val="bg1"/>
            </a:solidFill>
            <a:round/>
            <a:headEnd/>
            <a:tailEnd/>
          </a:ln>
          <a:effectLst/>
        </p:spPr>
        <p:txBody>
          <a:bodyPr/>
          <a:lstStyle/>
          <a:p>
            <a:pPr>
              <a:defRPr/>
            </a:pPr>
            <a:endParaRPr lang="de-DE"/>
          </a:p>
        </p:txBody>
      </p:sp>
      <p:sp>
        <p:nvSpPr>
          <p:cNvPr id="76" name="Line 76"/>
          <p:cNvSpPr>
            <a:spLocks noChangeShapeType="1"/>
          </p:cNvSpPr>
          <p:nvPr userDrawn="1"/>
        </p:nvSpPr>
        <p:spPr bwMode="auto">
          <a:xfrm>
            <a:off x="3851275" y="-669925"/>
            <a:ext cx="0" cy="352425"/>
          </a:xfrm>
          <a:prstGeom prst="line">
            <a:avLst/>
          </a:prstGeom>
          <a:noFill/>
          <a:ln w="9525">
            <a:solidFill>
              <a:schemeClr val="bg1"/>
            </a:solidFill>
            <a:round/>
            <a:headEnd/>
            <a:tailEnd/>
          </a:ln>
          <a:effectLst/>
        </p:spPr>
        <p:txBody>
          <a:bodyPr/>
          <a:lstStyle/>
          <a:p>
            <a:pPr>
              <a:defRPr/>
            </a:pPr>
            <a:endParaRPr lang="de-DE"/>
          </a:p>
        </p:txBody>
      </p:sp>
      <p:sp>
        <p:nvSpPr>
          <p:cNvPr id="77" name="Line 77"/>
          <p:cNvSpPr>
            <a:spLocks noChangeShapeType="1"/>
          </p:cNvSpPr>
          <p:nvPr userDrawn="1"/>
        </p:nvSpPr>
        <p:spPr bwMode="auto">
          <a:xfrm>
            <a:off x="6553200" y="-863600"/>
            <a:ext cx="0" cy="352425"/>
          </a:xfrm>
          <a:prstGeom prst="line">
            <a:avLst/>
          </a:prstGeom>
          <a:noFill/>
          <a:ln w="9525">
            <a:solidFill>
              <a:schemeClr val="bg1"/>
            </a:solidFill>
            <a:round/>
            <a:headEnd/>
            <a:tailEnd/>
          </a:ln>
          <a:effectLst/>
        </p:spPr>
        <p:txBody>
          <a:bodyPr/>
          <a:lstStyle/>
          <a:p>
            <a:pPr>
              <a:defRPr/>
            </a:pPr>
            <a:endParaRPr lang="de-DE"/>
          </a:p>
        </p:txBody>
      </p:sp>
      <p:sp>
        <p:nvSpPr>
          <p:cNvPr id="78" name="Line 78"/>
          <p:cNvSpPr>
            <a:spLocks noChangeShapeType="1"/>
          </p:cNvSpPr>
          <p:nvPr userDrawn="1"/>
        </p:nvSpPr>
        <p:spPr bwMode="auto">
          <a:xfrm>
            <a:off x="6372225" y="-871538"/>
            <a:ext cx="0" cy="352425"/>
          </a:xfrm>
          <a:prstGeom prst="line">
            <a:avLst/>
          </a:prstGeom>
          <a:noFill/>
          <a:ln w="9525">
            <a:solidFill>
              <a:schemeClr val="bg1"/>
            </a:solidFill>
            <a:round/>
            <a:headEnd/>
            <a:tailEnd/>
          </a:ln>
          <a:effectLst/>
        </p:spPr>
        <p:txBody>
          <a:bodyPr/>
          <a:lstStyle/>
          <a:p>
            <a:pPr>
              <a:defRPr/>
            </a:pPr>
            <a:endParaRPr lang="de-DE"/>
          </a:p>
        </p:txBody>
      </p:sp>
      <p:sp>
        <p:nvSpPr>
          <p:cNvPr id="79" name="Line 79"/>
          <p:cNvSpPr>
            <a:spLocks noChangeShapeType="1"/>
          </p:cNvSpPr>
          <p:nvPr userDrawn="1"/>
        </p:nvSpPr>
        <p:spPr bwMode="auto">
          <a:xfrm>
            <a:off x="5294313" y="-841375"/>
            <a:ext cx="0" cy="531812"/>
          </a:xfrm>
          <a:prstGeom prst="line">
            <a:avLst/>
          </a:prstGeom>
          <a:noFill/>
          <a:ln w="9525">
            <a:solidFill>
              <a:schemeClr val="bg1"/>
            </a:solidFill>
            <a:round/>
            <a:headEnd/>
            <a:tailEnd/>
          </a:ln>
          <a:effectLst/>
        </p:spPr>
        <p:txBody>
          <a:bodyPr/>
          <a:lstStyle/>
          <a:p>
            <a:pPr>
              <a:defRPr/>
            </a:pPr>
            <a:endParaRPr lang="de-DE"/>
          </a:p>
        </p:txBody>
      </p:sp>
      <p:sp>
        <p:nvSpPr>
          <p:cNvPr id="80" name="Line 80"/>
          <p:cNvSpPr>
            <a:spLocks noChangeShapeType="1"/>
          </p:cNvSpPr>
          <p:nvPr userDrawn="1"/>
        </p:nvSpPr>
        <p:spPr bwMode="auto">
          <a:xfrm>
            <a:off x="5113338" y="-841375"/>
            <a:ext cx="0" cy="523875"/>
          </a:xfrm>
          <a:prstGeom prst="line">
            <a:avLst/>
          </a:prstGeom>
          <a:noFill/>
          <a:ln w="9525">
            <a:solidFill>
              <a:schemeClr val="bg1"/>
            </a:solidFill>
            <a:round/>
            <a:headEnd/>
            <a:tailEnd/>
          </a:ln>
          <a:effectLst/>
        </p:spPr>
        <p:txBody>
          <a:bodyPr/>
          <a:lstStyle/>
          <a:p>
            <a:pPr>
              <a:defRPr/>
            </a:pPr>
            <a:endParaRPr lang="de-DE"/>
          </a:p>
        </p:txBody>
      </p:sp>
      <p:sp>
        <p:nvSpPr>
          <p:cNvPr id="81" name="Text Box 81"/>
          <p:cNvSpPr txBox="1">
            <a:spLocks noChangeArrowheads="1"/>
          </p:cNvSpPr>
          <p:nvPr userDrawn="1"/>
        </p:nvSpPr>
        <p:spPr bwMode="auto">
          <a:xfrm>
            <a:off x="2232025" y="-481013"/>
            <a:ext cx="6921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Column 1</a:t>
            </a:r>
          </a:p>
        </p:txBody>
      </p:sp>
      <p:sp>
        <p:nvSpPr>
          <p:cNvPr id="82" name="Text Box 82"/>
          <p:cNvSpPr txBox="1">
            <a:spLocks noChangeArrowheads="1"/>
          </p:cNvSpPr>
          <p:nvPr userDrawn="1"/>
        </p:nvSpPr>
        <p:spPr bwMode="auto">
          <a:xfrm>
            <a:off x="4933950" y="-481013"/>
            <a:ext cx="6921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Column 2</a:t>
            </a:r>
          </a:p>
        </p:txBody>
      </p:sp>
      <p:sp>
        <p:nvSpPr>
          <p:cNvPr id="83" name="Text Box 83"/>
          <p:cNvSpPr txBox="1">
            <a:spLocks noChangeArrowheads="1"/>
          </p:cNvSpPr>
          <p:nvPr userDrawn="1"/>
        </p:nvSpPr>
        <p:spPr bwMode="auto">
          <a:xfrm>
            <a:off x="7273925" y="-711200"/>
            <a:ext cx="67310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Column 3</a:t>
            </a:r>
          </a:p>
        </p:txBody>
      </p:sp>
      <p:sp>
        <p:nvSpPr>
          <p:cNvPr id="84" name="Text Box 84"/>
          <p:cNvSpPr txBox="1">
            <a:spLocks noChangeArrowheads="1"/>
          </p:cNvSpPr>
          <p:nvPr userDrawn="1"/>
        </p:nvSpPr>
        <p:spPr bwMode="auto">
          <a:xfrm>
            <a:off x="2951163" y="-841375"/>
            <a:ext cx="67310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Column 1</a:t>
            </a:r>
          </a:p>
        </p:txBody>
      </p:sp>
      <p:sp>
        <p:nvSpPr>
          <p:cNvPr id="85" name="Text Box 85"/>
          <p:cNvSpPr txBox="1">
            <a:spLocks noChangeArrowheads="1"/>
          </p:cNvSpPr>
          <p:nvPr userDrawn="1"/>
        </p:nvSpPr>
        <p:spPr bwMode="auto">
          <a:xfrm>
            <a:off x="6734175" y="-841375"/>
            <a:ext cx="6921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Column 2</a:t>
            </a:r>
          </a:p>
        </p:txBody>
      </p:sp>
      <p:sp>
        <p:nvSpPr>
          <p:cNvPr id="86" name="Text Box 86"/>
          <p:cNvSpPr txBox="1">
            <a:spLocks noChangeArrowheads="1"/>
          </p:cNvSpPr>
          <p:nvPr userDrawn="1"/>
        </p:nvSpPr>
        <p:spPr bwMode="auto">
          <a:xfrm>
            <a:off x="9253538" y="3068638"/>
            <a:ext cx="603250"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Content</a:t>
            </a:r>
          </a:p>
        </p:txBody>
      </p:sp>
      <p:sp>
        <p:nvSpPr>
          <p:cNvPr id="87" name="Text Box 87"/>
          <p:cNvSpPr txBox="1">
            <a:spLocks noChangeArrowheads="1"/>
          </p:cNvSpPr>
          <p:nvPr userDrawn="1"/>
        </p:nvSpPr>
        <p:spPr bwMode="auto">
          <a:xfrm>
            <a:off x="4575175" y="7177088"/>
            <a:ext cx="601663" cy="228600"/>
          </a:xfrm>
          <a:prstGeom prst="rect">
            <a:avLst/>
          </a:prstGeom>
          <a:noFill/>
          <a:ln w="9525">
            <a:noFill/>
            <a:miter lim="800000"/>
            <a:headEnd/>
            <a:tailEnd/>
          </a:ln>
          <a:effectLst/>
        </p:spPr>
        <p:txBody>
          <a:bodyPr wrap="none" tIns="45721" bIns="45721">
            <a:spAutoFit/>
          </a:bodyPr>
          <a:lstStyle/>
          <a:p>
            <a:pPr>
              <a:defRPr/>
            </a:pPr>
            <a:r>
              <a:rPr lang="de-DE" sz="900">
                <a:solidFill>
                  <a:schemeClr val="bg1"/>
                </a:solidFill>
              </a:rPr>
              <a:t>Content</a:t>
            </a:r>
          </a:p>
        </p:txBody>
      </p:sp>
      <p:sp>
        <p:nvSpPr>
          <p:cNvPr id="88" name="Line 88"/>
          <p:cNvSpPr>
            <a:spLocks noChangeShapeType="1"/>
          </p:cNvSpPr>
          <p:nvPr userDrawn="1"/>
        </p:nvSpPr>
        <p:spPr bwMode="auto">
          <a:xfrm>
            <a:off x="1511300" y="-890588"/>
            <a:ext cx="0" cy="531813"/>
          </a:xfrm>
          <a:prstGeom prst="line">
            <a:avLst/>
          </a:prstGeom>
          <a:noFill/>
          <a:ln w="9525">
            <a:solidFill>
              <a:schemeClr val="bg1"/>
            </a:solidFill>
            <a:round/>
            <a:headEnd/>
            <a:tailEnd/>
          </a:ln>
          <a:effectLst/>
        </p:spPr>
        <p:txBody>
          <a:bodyPr/>
          <a:lstStyle/>
          <a:p>
            <a:pPr>
              <a:defRPr/>
            </a:pPr>
            <a:endParaRPr lang="de-DE"/>
          </a:p>
        </p:txBody>
      </p:sp>
      <p:sp>
        <p:nvSpPr>
          <p:cNvPr id="89" name="Line 89"/>
          <p:cNvSpPr>
            <a:spLocks noChangeShapeType="1"/>
          </p:cNvSpPr>
          <p:nvPr userDrawn="1"/>
        </p:nvSpPr>
        <p:spPr bwMode="auto">
          <a:xfrm>
            <a:off x="4032250" y="-842963"/>
            <a:ext cx="0" cy="531813"/>
          </a:xfrm>
          <a:prstGeom prst="line">
            <a:avLst/>
          </a:prstGeom>
          <a:noFill/>
          <a:ln w="9525">
            <a:solidFill>
              <a:schemeClr val="bg1"/>
            </a:solidFill>
            <a:round/>
            <a:headEnd/>
            <a:tailEnd/>
          </a:ln>
          <a:effectLst/>
        </p:spPr>
        <p:txBody>
          <a:bodyPr/>
          <a:lstStyle/>
          <a:p>
            <a:pPr>
              <a:defRPr/>
            </a:pPr>
            <a:endParaRPr lang="de-DE"/>
          </a:p>
        </p:txBody>
      </p:sp>
      <p:sp>
        <p:nvSpPr>
          <p:cNvPr id="90" name="Text Box 90"/>
          <p:cNvSpPr txBox="1">
            <a:spLocks noChangeArrowheads="1"/>
          </p:cNvSpPr>
          <p:nvPr userDrawn="1"/>
        </p:nvSpPr>
        <p:spPr bwMode="auto">
          <a:xfrm>
            <a:off x="1103313" y="-1119188"/>
            <a:ext cx="869950" cy="228600"/>
          </a:xfrm>
          <a:prstGeom prst="rect">
            <a:avLst/>
          </a:prstGeom>
          <a:noFill/>
          <a:ln w="9525">
            <a:noFill/>
            <a:miter lim="800000"/>
            <a:headEnd/>
            <a:tailEnd/>
          </a:ln>
          <a:effectLst/>
        </p:spPr>
        <p:txBody>
          <a:bodyPr wrap="none" lIns="91431" tIns="45716" rIns="91431" bIns="45716">
            <a:spAutoFit/>
          </a:bodyPr>
          <a:lstStyle/>
          <a:p>
            <a:pPr>
              <a:defRPr/>
            </a:pPr>
            <a:r>
              <a:rPr lang="de-DE" sz="900">
                <a:solidFill>
                  <a:schemeClr val="bg1"/>
                </a:solidFill>
              </a:rPr>
              <a:t>Left Line Title</a:t>
            </a:r>
          </a:p>
        </p:txBody>
      </p:sp>
      <p:sp>
        <p:nvSpPr>
          <p:cNvPr id="91" name="Text Box 92"/>
          <p:cNvSpPr txBox="1">
            <a:spLocks noChangeArrowheads="1"/>
          </p:cNvSpPr>
          <p:nvPr userDrawn="1"/>
        </p:nvSpPr>
        <p:spPr bwMode="auto">
          <a:xfrm>
            <a:off x="-1549400" y="860425"/>
            <a:ext cx="990600" cy="228600"/>
          </a:xfrm>
          <a:prstGeom prst="rect">
            <a:avLst/>
          </a:prstGeom>
          <a:noFill/>
          <a:ln w="9525">
            <a:noFill/>
            <a:miter lim="800000"/>
            <a:headEnd/>
            <a:tailEnd/>
          </a:ln>
          <a:effectLst/>
        </p:spPr>
        <p:txBody>
          <a:bodyPr wrap="none" lIns="91431" tIns="45716" rIns="91431" bIns="45716">
            <a:spAutoFit/>
          </a:bodyPr>
          <a:lstStyle/>
          <a:p>
            <a:pPr>
              <a:defRPr/>
            </a:pPr>
            <a:r>
              <a:rPr lang="de-DE" sz="900">
                <a:solidFill>
                  <a:schemeClr val="bg1"/>
                </a:solidFill>
              </a:rPr>
              <a:t>Upper Line Title</a:t>
            </a:r>
          </a:p>
        </p:txBody>
      </p:sp>
      <p:sp>
        <p:nvSpPr>
          <p:cNvPr id="92" name="Text Box 93"/>
          <p:cNvSpPr txBox="1">
            <a:spLocks noChangeArrowheads="1"/>
          </p:cNvSpPr>
          <p:nvPr userDrawn="1"/>
        </p:nvSpPr>
        <p:spPr bwMode="auto">
          <a:xfrm>
            <a:off x="3549650" y="-1071563"/>
            <a:ext cx="946150" cy="228600"/>
          </a:xfrm>
          <a:prstGeom prst="rect">
            <a:avLst/>
          </a:prstGeom>
          <a:noFill/>
          <a:ln w="9525">
            <a:noFill/>
            <a:miter lim="800000"/>
            <a:headEnd/>
            <a:tailEnd/>
          </a:ln>
          <a:effectLst/>
        </p:spPr>
        <p:txBody>
          <a:bodyPr wrap="none" lIns="91431" tIns="45716" rIns="91431" bIns="45716">
            <a:spAutoFit/>
          </a:bodyPr>
          <a:lstStyle/>
          <a:p>
            <a:pPr>
              <a:defRPr/>
            </a:pPr>
            <a:r>
              <a:rPr lang="de-DE" sz="900">
                <a:solidFill>
                  <a:schemeClr val="bg1"/>
                </a:solidFill>
              </a:rPr>
              <a:t>Right Line Title</a:t>
            </a:r>
          </a:p>
        </p:txBody>
      </p:sp>
      <p:sp>
        <p:nvSpPr>
          <p:cNvPr id="8262" name="Rectangle 70"/>
          <p:cNvSpPr>
            <a:spLocks noGrp="1" noChangeArrowheads="1"/>
          </p:cNvSpPr>
          <p:nvPr>
            <p:ph type="ctrTitle" sz="quarter"/>
          </p:nvPr>
        </p:nvSpPr>
        <p:spPr>
          <a:xfrm>
            <a:off x="1512888" y="909638"/>
            <a:ext cx="2519362" cy="1260475"/>
          </a:xfrm>
          <a:solidFill>
            <a:srgbClr val="AA1E1E"/>
          </a:solidFill>
        </p:spPr>
        <p:txBody>
          <a:bodyPr anchor="ctr"/>
          <a:lstStyle>
            <a:lvl1pPr>
              <a:defRPr>
                <a:solidFill>
                  <a:schemeClr val="bg1"/>
                </a:solidFill>
              </a:defRPr>
            </a:lvl1pPr>
          </a:lstStyle>
          <a:p>
            <a:r>
              <a:rPr lang="de-DE" smtClean="0"/>
              <a:t>Titelmasterformat durch Klicken bearbeiten</a:t>
            </a:r>
            <a:endParaRPr lang="en-US"/>
          </a:p>
        </p:txBody>
      </p:sp>
      <p:sp>
        <p:nvSpPr>
          <p:cNvPr id="8263" name="Rectangle 71"/>
          <p:cNvSpPr>
            <a:spLocks noGrp="1" noChangeArrowheads="1"/>
          </p:cNvSpPr>
          <p:nvPr>
            <p:ph type="subTitle" sz="quarter" idx="1"/>
          </p:nvPr>
        </p:nvSpPr>
        <p:spPr>
          <a:xfrm>
            <a:off x="1512888" y="2349500"/>
            <a:ext cx="2519362" cy="1081088"/>
          </a:xfrm>
          <a:ln>
            <a:solidFill>
              <a:srgbClr val="AA1E1E"/>
            </a:solidFill>
          </a:ln>
        </p:spPr>
        <p:txBody>
          <a:bodyPr/>
          <a:lstStyle>
            <a:lvl1pPr marL="0" indent="0">
              <a:buFont typeface="Verdana" pitchFamily="34" charset="0"/>
              <a:buNone/>
              <a:defRPr sz="1000">
                <a:solidFill>
                  <a:schemeClr val="bg1"/>
                </a:solidFill>
              </a:defRPr>
            </a:lvl1pPr>
          </a:lstStyle>
          <a:p>
            <a:r>
              <a:rPr lang="de-DE" smtClean="0"/>
              <a:t>Formatvorlage des Untertitelmasters durch Klicken bearbeiten</a:t>
            </a:r>
            <a:endParaRPr lang="en-US"/>
          </a:p>
        </p:txBody>
      </p:sp>
      <p:pic>
        <p:nvPicPr>
          <p:cNvPr id="93" name="Slika 70" descr="www.topomatika.hr" title="www.topomatika.hr">
            <a:hlinkClick r:id="rId3"/>
          </p:cNvPr>
          <p:cNvPicPr>
            <a:picLocks noChangeAspect="1"/>
          </p:cNvPicPr>
          <p:nvPr userDrawn="1"/>
        </p:nvPicPr>
        <p:blipFill>
          <a:blip r:embed="rId4" cstate="print"/>
          <a:srcRect/>
          <a:stretch>
            <a:fillRect/>
          </a:stretch>
        </p:blipFill>
        <p:spPr bwMode="auto">
          <a:xfrm>
            <a:off x="7096125" y="6119813"/>
            <a:ext cx="1800225"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itle 3"/>
          <p:cNvSpPr>
            <a:spLocks noGrp="1"/>
          </p:cNvSpPr>
          <p:nvPr>
            <p:ph type="title"/>
          </p:nvPr>
        </p:nvSpPr>
        <p:spPr/>
        <p:txBody>
          <a:bodyPr/>
          <a:lstStyle/>
          <a:p>
            <a:r>
              <a:rPr lang="en-US" dirty="0" smtClean="0"/>
              <a:t>Click to edit Master title style</a:t>
            </a:r>
            <a:endParaRPr lang="hr-HR"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74788" y="254000"/>
            <a:ext cx="7175500" cy="474663"/>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2888" y="909638"/>
            <a:ext cx="1724025" cy="48609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3389313" y="909638"/>
            <a:ext cx="1724025" cy="23542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3389313" y="3416300"/>
            <a:ext cx="1724025" cy="23542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912095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r-H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Footer Placeholder 3"/>
          <p:cNvSpPr>
            <a:spLocks noGrp="1"/>
          </p:cNvSpPr>
          <p:nvPr>
            <p:ph type="ftr" sz="quarter" idx="10"/>
          </p:nvPr>
        </p:nvSpPr>
        <p:spPr>
          <a:xfrm>
            <a:off x="3591549" y="6287956"/>
            <a:ext cx="2896103" cy="457306"/>
          </a:xfrm>
          <a:prstGeom prst="rect">
            <a:avLst/>
          </a:prstGeom>
        </p:spPr>
        <p:txBody>
          <a:bodyPr lIns="91449" tIns="45725" rIns="91449" bIns="45725"/>
          <a:lstStyle>
            <a:lvl1pPr>
              <a:defRPr/>
            </a:lvl1pPr>
          </a:lstStyle>
          <a:p>
            <a:endParaRPr lang="hr-HR">
              <a:solidFill>
                <a:srgbClr val="000000"/>
              </a:solidFill>
            </a:endParaRPr>
          </a:p>
        </p:txBody>
      </p:sp>
    </p:spTree>
    <p:extLst>
      <p:ext uri="{BB962C8B-B14F-4D97-AF65-F5344CB8AC3E}">
        <p14:creationId xmlns:p14="http://schemas.microsoft.com/office/powerpoint/2010/main" val="15094053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hyperlink" Target="http://www.topomatika.hr/"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3"/>
          <p:cNvGrpSpPr>
            <a:grpSpLocks/>
          </p:cNvGrpSpPr>
          <p:nvPr userDrawn="1"/>
        </p:nvGrpSpPr>
        <p:grpSpPr bwMode="auto">
          <a:xfrm>
            <a:off x="1511300" y="-458788"/>
            <a:ext cx="7634288" cy="7777163"/>
            <a:chOff x="952" y="-289"/>
            <a:chExt cx="4809" cy="4899"/>
          </a:xfrm>
        </p:grpSpPr>
        <p:sp>
          <p:nvSpPr>
            <p:cNvPr id="72" name="Rectangle 114"/>
            <p:cNvSpPr>
              <a:spLocks noChangeArrowheads="1"/>
            </p:cNvSpPr>
            <p:nvPr userDrawn="1"/>
          </p:nvSpPr>
          <p:spPr bwMode="auto">
            <a:xfrm>
              <a:off x="4136" y="573"/>
              <a:ext cx="1467" cy="3062"/>
            </a:xfrm>
            <a:prstGeom prst="rect">
              <a:avLst/>
            </a:prstGeom>
            <a:solidFill>
              <a:srgbClr val="D9DAFF"/>
            </a:solidFill>
            <a:ln w="3175">
              <a:noFill/>
              <a:miter lim="800000"/>
              <a:headEnd/>
              <a:tailEnd/>
            </a:ln>
            <a:effectLst/>
          </p:spPr>
          <p:txBody>
            <a:bodyPr wrap="none" anchor="ctr"/>
            <a:lstStyle/>
            <a:p>
              <a:pPr>
                <a:defRPr/>
              </a:pPr>
              <a:endParaRPr lang="de-DE"/>
            </a:p>
          </p:txBody>
        </p:sp>
        <p:sp>
          <p:nvSpPr>
            <p:cNvPr id="73" name="Rectangle 115"/>
            <p:cNvSpPr>
              <a:spLocks noChangeArrowheads="1"/>
            </p:cNvSpPr>
            <p:nvPr userDrawn="1"/>
          </p:nvSpPr>
          <p:spPr bwMode="auto">
            <a:xfrm>
              <a:off x="960" y="573"/>
              <a:ext cx="1467" cy="3062"/>
            </a:xfrm>
            <a:prstGeom prst="rect">
              <a:avLst/>
            </a:prstGeom>
            <a:solidFill>
              <a:srgbClr val="D9DAFF"/>
            </a:solidFill>
            <a:ln w="3175">
              <a:noFill/>
              <a:miter lim="800000"/>
              <a:headEnd/>
              <a:tailEnd/>
            </a:ln>
            <a:effectLst/>
          </p:spPr>
          <p:txBody>
            <a:bodyPr wrap="none" anchor="ctr"/>
            <a:lstStyle/>
            <a:p>
              <a:pPr>
                <a:defRPr/>
              </a:pPr>
              <a:endParaRPr lang="de-DE"/>
            </a:p>
          </p:txBody>
        </p:sp>
        <p:sp>
          <p:nvSpPr>
            <p:cNvPr id="74" name="Rectangle 116"/>
            <p:cNvSpPr>
              <a:spLocks noChangeArrowheads="1"/>
            </p:cNvSpPr>
            <p:nvPr userDrawn="1"/>
          </p:nvSpPr>
          <p:spPr bwMode="auto">
            <a:xfrm>
              <a:off x="2547" y="573"/>
              <a:ext cx="1467" cy="3062"/>
            </a:xfrm>
            <a:prstGeom prst="rect">
              <a:avLst/>
            </a:prstGeom>
            <a:solidFill>
              <a:srgbClr val="D9DAFF"/>
            </a:solidFill>
            <a:ln w="3175">
              <a:noFill/>
              <a:miter lim="800000"/>
              <a:headEnd/>
              <a:tailEnd/>
            </a:ln>
            <a:effectLst/>
          </p:spPr>
          <p:txBody>
            <a:bodyPr wrap="none" anchor="ctr"/>
            <a:lstStyle/>
            <a:p>
              <a:pPr>
                <a:defRPr/>
              </a:pPr>
              <a:endParaRPr lang="de-DE"/>
            </a:p>
          </p:txBody>
        </p:sp>
        <p:pic>
          <p:nvPicPr>
            <p:cNvPr id="1139" name="Picture 117" descr="anweisung_eng"/>
            <p:cNvPicPr>
              <a:picLocks noChangeAspect="1" noChangeArrowheads="1"/>
            </p:cNvPicPr>
            <p:nvPr userDrawn="1"/>
          </p:nvPicPr>
          <p:blipFill>
            <a:blip r:embed="rId6" cstate="print"/>
            <a:srcRect/>
            <a:stretch>
              <a:fillRect/>
            </a:stretch>
          </p:blipFill>
          <p:spPr bwMode="auto">
            <a:xfrm>
              <a:off x="3774" y="-289"/>
              <a:ext cx="1987" cy="252"/>
            </a:xfrm>
            <a:prstGeom prst="rect">
              <a:avLst/>
            </a:prstGeom>
            <a:noFill/>
            <a:ln w="9525">
              <a:noFill/>
              <a:miter lim="800000"/>
              <a:headEnd/>
              <a:tailEnd/>
            </a:ln>
          </p:spPr>
        </p:pic>
        <p:sp>
          <p:nvSpPr>
            <p:cNvPr id="76" name="Text Box 118"/>
            <p:cNvSpPr txBox="1">
              <a:spLocks noChangeArrowheads="1"/>
            </p:cNvSpPr>
            <p:nvPr userDrawn="1"/>
          </p:nvSpPr>
          <p:spPr bwMode="auto">
            <a:xfrm>
              <a:off x="3334" y="507"/>
              <a:ext cx="2268" cy="67"/>
            </a:xfrm>
            <a:prstGeom prst="rect">
              <a:avLst/>
            </a:prstGeom>
            <a:solidFill>
              <a:srgbClr val="FF66FF"/>
            </a:solidFill>
            <a:ln w="3175">
              <a:noFill/>
              <a:prstDash val="dash"/>
              <a:miter lim="800000"/>
              <a:headEnd/>
              <a:tailEnd/>
            </a:ln>
            <a:effectLst/>
          </p:spPr>
          <p:txBody>
            <a:bodyPr lIns="91431" tIns="0" rIns="91431" bIns="0">
              <a:spAutoFit/>
            </a:bodyPr>
            <a:lstStyle/>
            <a:p>
              <a:pPr algn="ctr">
                <a:defRPr/>
              </a:pPr>
              <a:r>
                <a:rPr lang="en-US" sz="700">
                  <a:solidFill>
                    <a:schemeClr val="bg1"/>
                  </a:solidFill>
                </a:rPr>
                <a:t>2-Frame Setup / Frame 2</a:t>
              </a:r>
            </a:p>
          </p:txBody>
        </p:sp>
        <p:sp>
          <p:nvSpPr>
            <p:cNvPr id="77" name="Text Box 119"/>
            <p:cNvSpPr txBox="1">
              <a:spLocks noChangeArrowheads="1"/>
            </p:cNvSpPr>
            <p:nvPr userDrawn="1"/>
          </p:nvSpPr>
          <p:spPr bwMode="auto">
            <a:xfrm>
              <a:off x="953" y="507"/>
              <a:ext cx="2268" cy="67"/>
            </a:xfrm>
            <a:prstGeom prst="rect">
              <a:avLst/>
            </a:prstGeom>
            <a:solidFill>
              <a:srgbClr val="FF66FF"/>
            </a:solidFill>
            <a:ln w="3175">
              <a:noFill/>
              <a:prstDash val="dash"/>
              <a:miter lim="800000"/>
              <a:headEnd/>
              <a:tailEnd/>
            </a:ln>
            <a:effectLst/>
          </p:spPr>
          <p:txBody>
            <a:bodyPr lIns="91431" tIns="0" rIns="91431" bIns="0">
              <a:spAutoFit/>
            </a:bodyPr>
            <a:lstStyle/>
            <a:p>
              <a:pPr algn="ctr">
                <a:defRPr/>
              </a:pPr>
              <a:r>
                <a:rPr lang="en-US" sz="700">
                  <a:solidFill>
                    <a:schemeClr val="bg1"/>
                  </a:solidFill>
                </a:rPr>
                <a:t>2-Frame Setup / Frame 1</a:t>
              </a:r>
            </a:p>
          </p:txBody>
        </p:sp>
        <p:sp>
          <p:nvSpPr>
            <p:cNvPr id="78" name="Text Box 120"/>
            <p:cNvSpPr txBox="1">
              <a:spLocks noChangeArrowheads="1"/>
            </p:cNvSpPr>
            <p:nvPr userDrawn="1"/>
          </p:nvSpPr>
          <p:spPr bwMode="auto">
            <a:xfrm>
              <a:off x="953" y="3635"/>
              <a:ext cx="1474" cy="67"/>
            </a:xfrm>
            <a:prstGeom prst="rect">
              <a:avLst/>
            </a:prstGeom>
            <a:solidFill>
              <a:srgbClr val="D9DAFF"/>
            </a:solidFill>
            <a:ln w="3175">
              <a:noFill/>
              <a:prstDash val="dash"/>
              <a:miter lim="800000"/>
              <a:headEnd/>
              <a:tailEnd/>
            </a:ln>
            <a:effectLst/>
          </p:spPr>
          <p:txBody>
            <a:bodyPr lIns="91431" tIns="0" rIns="91431" bIns="0">
              <a:spAutoFit/>
            </a:bodyPr>
            <a:lstStyle/>
            <a:p>
              <a:pPr algn="ctr">
                <a:defRPr/>
              </a:pPr>
              <a:r>
                <a:rPr lang="en-US" sz="700"/>
                <a:t>3-Frame Setup / Frame 1</a:t>
              </a:r>
            </a:p>
          </p:txBody>
        </p:sp>
        <p:sp>
          <p:nvSpPr>
            <p:cNvPr id="79" name="AutoShape 121"/>
            <p:cNvSpPr>
              <a:spLocks noChangeArrowheads="1"/>
            </p:cNvSpPr>
            <p:nvPr userDrawn="1"/>
          </p:nvSpPr>
          <p:spPr bwMode="auto">
            <a:xfrm flipV="1">
              <a:off x="970"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0" name="AutoShape 122"/>
            <p:cNvSpPr>
              <a:spLocks noChangeArrowheads="1"/>
            </p:cNvSpPr>
            <p:nvPr userDrawn="1"/>
          </p:nvSpPr>
          <p:spPr bwMode="auto">
            <a:xfrm flipV="1">
              <a:off x="2343"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1" name="Text Box 123"/>
            <p:cNvSpPr txBox="1">
              <a:spLocks noChangeArrowheads="1"/>
            </p:cNvSpPr>
            <p:nvPr userDrawn="1"/>
          </p:nvSpPr>
          <p:spPr bwMode="auto">
            <a:xfrm>
              <a:off x="2540" y="3635"/>
              <a:ext cx="1474" cy="67"/>
            </a:xfrm>
            <a:prstGeom prst="rect">
              <a:avLst/>
            </a:prstGeom>
            <a:solidFill>
              <a:srgbClr val="D9DAFF"/>
            </a:solidFill>
            <a:ln w="3175">
              <a:noFill/>
              <a:prstDash val="dash"/>
              <a:miter lim="800000"/>
              <a:headEnd/>
              <a:tailEnd/>
            </a:ln>
            <a:effectLst/>
          </p:spPr>
          <p:txBody>
            <a:bodyPr lIns="91431" tIns="0" rIns="91431" bIns="0">
              <a:spAutoFit/>
            </a:bodyPr>
            <a:lstStyle/>
            <a:p>
              <a:pPr algn="ctr">
                <a:defRPr/>
              </a:pPr>
              <a:r>
                <a:rPr lang="en-US" sz="700"/>
                <a:t>3-Frame Setup / Frame 2</a:t>
              </a:r>
            </a:p>
          </p:txBody>
        </p:sp>
        <p:sp>
          <p:nvSpPr>
            <p:cNvPr id="82" name="AutoShape 124"/>
            <p:cNvSpPr>
              <a:spLocks noChangeArrowheads="1"/>
            </p:cNvSpPr>
            <p:nvPr userDrawn="1"/>
          </p:nvSpPr>
          <p:spPr bwMode="auto">
            <a:xfrm flipV="1">
              <a:off x="2557"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3" name="AutoShape 125"/>
            <p:cNvSpPr>
              <a:spLocks noChangeArrowheads="1"/>
            </p:cNvSpPr>
            <p:nvPr userDrawn="1"/>
          </p:nvSpPr>
          <p:spPr bwMode="auto">
            <a:xfrm flipV="1">
              <a:off x="3930"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4" name="Text Box 126"/>
            <p:cNvSpPr txBox="1">
              <a:spLocks noChangeArrowheads="1"/>
            </p:cNvSpPr>
            <p:nvPr userDrawn="1"/>
          </p:nvSpPr>
          <p:spPr bwMode="auto">
            <a:xfrm>
              <a:off x="4128" y="3635"/>
              <a:ext cx="1474" cy="67"/>
            </a:xfrm>
            <a:prstGeom prst="rect">
              <a:avLst/>
            </a:prstGeom>
            <a:solidFill>
              <a:srgbClr val="D9DAFF"/>
            </a:solidFill>
            <a:ln w="3175">
              <a:noFill/>
              <a:prstDash val="dash"/>
              <a:miter lim="800000"/>
              <a:headEnd/>
              <a:tailEnd/>
            </a:ln>
            <a:effectLst/>
          </p:spPr>
          <p:txBody>
            <a:bodyPr lIns="91431" tIns="0" rIns="91431" bIns="0">
              <a:spAutoFit/>
            </a:bodyPr>
            <a:lstStyle/>
            <a:p>
              <a:pPr algn="ctr">
                <a:defRPr/>
              </a:pPr>
              <a:r>
                <a:rPr lang="en-US" sz="700"/>
                <a:t>3-Frame Setup / Frame 3</a:t>
              </a:r>
            </a:p>
          </p:txBody>
        </p:sp>
        <p:sp>
          <p:nvSpPr>
            <p:cNvPr id="85" name="AutoShape 127"/>
            <p:cNvSpPr>
              <a:spLocks noChangeArrowheads="1"/>
            </p:cNvSpPr>
            <p:nvPr userDrawn="1"/>
          </p:nvSpPr>
          <p:spPr bwMode="auto">
            <a:xfrm flipV="1">
              <a:off x="4145"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6" name="AutoShape 128"/>
            <p:cNvSpPr>
              <a:spLocks noChangeArrowheads="1"/>
            </p:cNvSpPr>
            <p:nvPr userDrawn="1"/>
          </p:nvSpPr>
          <p:spPr bwMode="auto">
            <a:xfrm flipV="1">
              <a:off x="5518"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7" name="Rectangle 129"/>
            <p:cNvSpPr>
              <a:spLocks noChangeArrowheads="1"/>
            </p:cNvSpPr>
            <p:nvPr userDrawn="1"/>
          </p:nvSpPr>
          <p:spPr bwMode="auto">
            <a:xfrm>
              <a:off x="952" y="504"/>
              <a:ext cx="2268" cy="3127"/>
            </a:xfrm>
            <a:prstGeom prst="rect">
              <a:avLst/>
            </a:prstGeom>
            <a:noFill/>
            <a:ln w="28575">
              <a:solidFill>
                <a:srgbClr val="FF66FF"/>
              </a:solidFill>
              <a:miter lim="800000"/>
              <a:headEnd/>
              <a:tailEnd/>
            </a:ln>
            <a:effectLst/>
          </p:spPr>
          <p:txBody>
            <a:bodyPr wrap="none" anchor="ctr"/>
            <a:lstStyle/>
            <a:p>
              <a:pPr>
                <a:defRPr/>
              </a:pPr>
              <a:endParaRPr lang="de-DE"/>
            </a:p>
          </p:txBody>
        </p:sp>
        <p:sp>
          <p:nvSpPr>
            <p:cNvPr id="88" name="AutoShape 130"/>
            <p:cNvSpPr>
              <a:spLocks noChangeArrowheads="1"/>
            </p:cNvSpPr>
            <p:nvPr userDrawn="1"/>
          </p:nvSpPr>
          <p:spPr bwMode="auto">
            <a:xfrm>
              <a:off x="971"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89" name="AutoShape 131"/>
            <p:cNvSpPr>
              <a:spLocks noChangeArrowheads="1"/>
            </p:cNvSpPr>
            <p:nvPr userDrawn="1"/>
          </p:nvSpPr>
          <p:spPr bwMode="auto">
            <a:xfrm>
              <a:off x="3137"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90" name="AutoShape 132"/>
            <p:cNvSpPr>
              <a:spLocks noChangeArrowheads="1"/>
            </p:cNvSpPr>
            <p:nvPr userDrawn="1"/>
          </p:nvSpPr>
          <p:spPr bwMode="auto">
            <a:xfrm>
              <a:off x="3340"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91" name="AutoShape 133"/>
            <p:cNvSpPr>
              <a:spLocks noChangeArrowheads="1"/>
            </p:cNvSpPr>
            <p:nvPr userDrawn="1"/>
          </p:nvSpPr>
          <p:spPr bwMode="auto">
            <a:xfrm>
              <a:off x="5530"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pic>
          <p:nvPicPr>
            <p:cNvPr id="1156" name="Picture 134" descr="anweisung_de"/>
            <p:cNvPicPr>
              <a:picLocks noChangeAspect="1" noChangeArrowheads="1"/>
            </p:cNvPicPr>
            <p:nvPr userDrawn="1"/>
          </p:nvPicPr>
          <p:blipFill>
            <a:blip r:embed="rId7" cstate="print"/>
            <a:srcRect/>
            <a:stretch>
              <a:fillRect/>
            </a:stretch>
          </p:blipFill>
          <p:spPr bwMode="auto">
            <a:xfrm>
              <a:off x="3771" y="4358"/>
              <a:ext cx="1990" cy="252"/>
            </a:xfrm>
            <a:prstGeom prst="rect">
              <a:avLst/>
            </a:prstGeom>
            <a:noFill/>
            <a:ln w="9525">
              <a:noFill/>
              <a:miter lim="800000"/>
              <a:headEnd/>
              <a:tailEnd/>
            </a:ln>
          </p:spPr>
        </p:pic>
        <p:sp>
          <p:nvSpPr>
            <p:cNvPr id="93" name="Rectangle 135"/>
            <p:cNvSpPr>
              <a:spLocks noChangeArrowheads="1"/>
            </p:cNvSpPr>
            <p:nvPr userDrawn="1"/>
          </p:nvSpPr>
          <p:spPr bwMode="auto">
            <a:xfrm>
              <a:off x="3334" y="508"/>
              <a:ext cx="2268" cy="3127"/>
            </a:xfrm>
            <a:prstGeom prst="rect">
              <a:avLst/>
            </a:prstGeom>
            <a:noFill/>
            <a:ln w="28575">
              <a:solidFill>
                <a:srgbClr val="FF66FF"/>
              </a:solidFill>
              <a:miter lim="800000"/>
              <a:headEnd/>
              <a:tailEnd/>
            </a:ln>
            <a:effectLst/>
          </p:spPr>
          <p:txBody>
            <a:bodyPr wrap="none" anchor="ctr"/>
            <a:lstStyle/>
            <a:p>
              <a:pPr>
                <a:defRPr/>
              </a:pPr>
              <a:endParaRPr lang="de-DE"/>
            </a:p>
          </p:txBody>
        </p:sp>
      </p:grpSp>
      <p:sp>
        <p:nvSpPr>
          <p:cNvPr id="94" name="Text Box 46"/>
          <p:cNvSpPr txBox="1">
            <a:spLocks noChangeArrowheads="1"/>
          </p:cNvSpPr>
          <p:nvPr userDrawn="1"/>
        </p:nvSpPr>
        <p:spPr bwMode="auto">
          <a:xfrm>
            <a:off x="1177925" y="6130925"/>
            <a:ext cx="4830168" cy="400112"/>
          </a:xfrm>
          <a:prstGeom prst="rect">
            <a:avLst/>
          </a:prstGeom>
          <a:noFill/>
          <a:ln w="9525">
            <a:noFill/>
            <a:miter lim="800000"/>
            <a:headEnd/>
            <a:tailEnd/>
          </a:ln>
          <a:effectLst/>
        </p:spPr>
        <p:txBody>
          <a:bodyPr wrap="none" tIns="45721" bIns="45721">
            <a:spAutoFit/>
          </a:bodyPr>
          <a:lstStyle/>
          <a:p>
            <a:pPr>
              <a:defRPr/>
            </a:pPr>
            <a:r>
              <a:rPr lang="hr-HR" sz="1000" b="1" dirty="0" smtClean="0">
                <a:solidFill>
                  <a:schemeClr val="bg2"/>
                </a:solidFill>
                <a:latin typeface="Verdana" pitchFamily="34" charset="0"/>
              </a:rPr>
              <a:t>Optički mjerni sustavi za</a:t>
            </a:r>
            <a:r>
              <a:rPr lang="hr-HR" sz="1000" b="1" baseline="0" dirty="0" smtClean="0">
                <a:solidFill>
                  <a:schemeClr val="bg2"/>
                </a:solidFill>
                <a:latin typeface="Verdana" pitchFamily="34" charset="0"/>
              </a:rPr>
              <a:t> mjerenje oblika, pomaka i deformacija</a:t>
            </a:r>
          </a:p>
          <a:p>
            <a:pPr>
              <a:defRPr/>
            </a:pPr>
            <a:r>
              <a:rPr lang="hr-HR" sz="1000" b="1" baseline="0" dirty="0" smtClean="0">
                <a:solidFill>
                  <a:schemeClr val="bg2"/>
                </a:solidFill>
                <a:latin typeface="Verdana" pitchFamily="34" charset="0"/>
              </a:rPr>
              <a:t>          </a:t>
            </a:r>
            <a:r>
              <a:rPr lang="hr-HR" sz="1000" b="0" baseline="0" dirty="0" smtClean="0">
                <a:solidFill>
                  <a:schemeClr val="bg2"/>
                </a:solidFill>
                <a:latin typeface="Verdana" pitchFamily="34" charset="0"/>
              </a:rPr>
              <a:t>N.Drvar</a:t>
            </a:r>
            <a:r>
              <a:rPr lang="hr-HR" sz="1000" dirty="0" smtClean="0">
                <a:solidFill>
                  <a:srgbClr val="777777"/>
                </a:solidFill>
                <a:latin typeface="Verdana" pitchFamily="34" charset="0"/>
              </a:rPr>
              <a:t>@topomatika.hr</a:t>
            </a:r>
            <a:endParaRPr lang="en-US" sz="1000" dirty="0">
              <a:solidFill>
                <a:srgbClr val="777777"/>
              </a:solidFill>
              <a:latin typeface="Verdana" pitchFamily="34" charset="0"/>
            </a:endParaRPr>
          </a:p>
        </p:txBody>
      </p:sp>
      <p:pic>
        <p:nvPicPr>
          <p:cNvPr id="1028" name="Grafik 70" descr="GOM_english_RGB 1000px.jpg"/>
          <p:cNvPicPr>
            <a:picLocks noChangeAspect="1"/>
          </p:cNvPicPr>
          <p:nvPr/>
        </p:nvPicPr>
        <p:blipFill>
          <a:blip r:embed="rId8" cstate="print"/>
          <a:srcRect l="1494"/>
          <a:stretch>
            <a:fillRect/>
          </a:stretch>
        </p:blipFill>
        <p:spPr bwMode="auto">
          <a:xfrm>
            <a:off x="7088188" y="6097588"/>
            <a:ext cx="1803400" cy="406400"/>
          </a:xfrm>
          <a:prstGeom prst="rect">
            <a:avLst/>
          </a:prstGeom>
          <a:noFill/>
          <a:ln w="9525">
            <a:noFill/>
            <a:miter lim="800000"/>
            <a:headEnd/>
            <a:tailEnd/>
          </a:ln>
        </p:spPr>
      </p:pic>
      <p:sp>
        <p:nvSpPr>
          <p:cNvPr id="1107" name="Rectangle 83"/>
          <p:cNvSpPr>
            <a:spLocks noChangeArrowheads="1"/>
          </p:cNvSpPr>
          <p:nvPr/>
        </p:nvSpPr>
        <p:spPr bwMode="auto">
          <a:xfrm>
            <a:off x="1325563" y="717550"/>
            <a:ext cx="7820025" cy="5321300"/>
          </a:xfrm>
          <a:prstGeom prst="rect">
            <a:avLst/>
          </a:prstGeom>
          <a:solidFill>
            <a:schemeClr val="bg1"/>
          </a:solidFill>
          <a:ln w="9525">
            <a:noFill/>
            <a:miter lim="800000"/>
            <a:headEnd/>
            <a:tailEnd/>
          </a:ln>
          <a:effectLst/>
        </p:spPr>
        <p:txBody>
          <a:bodyPr wrap="none" anchor="ctr"/>
          <a:lstStyle/>
          <a:p>
            <a:pPr algn="ctr">
              <a:defRPr/>
            </a:pPr>
            <a:endParaRPr lang="en-US"/>
          </a:p>
        </p:txBody>
      </p:sp>
      <p:sp>
        <p:nvSpPr>
          <p:cNvPr id="1031" name="Line 7"/>
          <p:cNvSpPr>
            <a:spLocks noChangeShapeType="1"/>
          </p:cNvSpPr>
          <p:nvPr/>
        </p:nvSpPr>
        <p:spPr bwMode="auto">
          <a:xfrm>
            <a:off x="250825" y="-661988"/>
            <a:ext cx="0" cy="352425"/>
          </a:xfrm>
          <a:prstGeom prst="line">
            <a:avLst/>
          </a:prstGeom>
          <a:noFill/>
          <a:ln w="9525">
            <a:solidFill>
              <a:schemeClr val="bg1"/>
            </a:solidFill>
            <a:round/>
            <a:headEnd/>
            <a:tailEnd/>
          </a:ln>
          <a:effectLst/>
        </p:spPr>
        <p:txBody>
          <a:bodyPr/>
          <a:lstStyle/>
          <a:p>
            <a:pPr>
              <a:defRPr/>
            </a:pPr>
            <a:endParaRPr lang="de-DE"/>
          </a:p>
        </p:txBody>
      </p:sp>
      <p:sp>
        <p:nvSpPr>
          <p:cNvPr id="1033" name="Text Box 9"/>
          <p:cNvSpPr txBox="1">
            <a:spLocks noChangeArrowheads="1"/>
          </p:cNvSpPr>
          <p:nvPr/>
        </p:nvSpPr>
        <p:spPr bwMode="auto">
          <a:xfrm>
            <a:off x="250825" y="-8905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1</a:t>
            </a:r>
          </a:p>
        </p:txBody>
      </p:sp>
      <p:sp>
        <p:nvSpPr>
          <p:cNvPr id="1036" name="Line 12"/>
          <p:cNvSpPr>
            <a:spLocks noChangeShapeType="1"/>
          </p:cNvSpPr>
          <p:nvPr/>
        </p:nvSpPr>
        <p:spPr bwMode="auto">
          <a:xfrm>
            <a:off x="8894763" y="-1035050"/>
            <a:ext cx="0" cy="531812"/>
          </a:xfrm>
          <a:prstGeom prst="line">
            <a:avLst/>
          </a:prstGeom>
          <a:noFill/>
          <a:ln w="9525">
            <a:solidFill>
              <a:schemeClr val="bg1"/>
            </a:solidFill>
            <a:round/>
            <a:headEnd/>
            <a:tailEnd/>
          </a:ln>
          <a:effectLst/>
        </p:spPr>
        <p:txBody>
          <a:bodyPr/>
          <a:lstStyle/>
          <a:p>
            <a:pPr>
              <a:defRPr/>
            </a:pPr>
            <a:endParaRPr lang="de-DE"/>
          </a:p>
        </p:txBody>
      </p:sp>
      <p:sp>
        <p:nvSpPr>
          <p:cNvPr id="1037" name="Line 13"/>
          <p:cNvSpPr>
            <a:spLocks noChangeShapeType="1"/>
          </p:cNvSpPr>
          <p:nvPr/>
        </p:nvSpPr>
        <p:spPr bwMode="auto">
          <a:xfrm>
            <a:off x="250825" y="7177088"/>
            <a:ext cx="0" cy="352425"/>
          </a:xfrm>
          <a:prstGeom prst="line">
            <a:avLst/>
          </a:prstGeom>
          <a:noFill/>
          <a:ln w="9525">
            <a:solidFill>
              <a:schemeClr val="bg1"/>
            </a:solidFill>
            <a:round/>
            <a:headEnd/>
            <a:tailEnd/>
          </a:ln>
          <a:effectLst/>
        </p:spPr>
        <p:txBody>
          <a:bodyPr/>
          <a:lstStyle/>
          <a:p>
            <a:pPr>
              <a:defRPr/>
            </a:pPr>
            <a:endParaRPr lang="de-DE"/>
          </a:p>
        </p:txBody>
      </p:sp>
      <p:sp>
        <p:nvSpPr>
          <p:cNvPr id="1038" name="Line 14"/>
          <p:cNvSpPr>
            <a:spLocks noChangeShapeType="1"/>
          </p:cNvSpPr>
          <p:nvPr/>
        </p:nvSpPr>
        <p:spPr bwMode="auto">
          <a:xfrm>
            <a:off x="8894763" y="7397750"/>
            <a:ext cx="0" cy="352425"/>
          </a:xfrm>
          <a:prstGeom prst="line">
            <a:avLst/>
          </a:prstGeom>
          <a:noFill/>
          <a:ln w="9525">
            <a:solidFill>
              <a:schemeClr val="bg1"/>
            </a:solidFill>
            <a:round/>
            <a:headEnd/>
            <a:tailEnd/>
          </a:ln>
          <a:effectLst/>
        </p:spPr>
        <p:txBody>
          <a:bodyPr/>
          <a:lstStyle/>
          <a:p>
            <a:pPr>
              <a:defRPr/>
            </a:pPr>
            <a:endParaRPr lang="de-DE"/>
          </a:p>
        </p:txBody>
      </p:sp>
      <p:sp>
        <p:nvSpPr>
          <p:cNvPr id="1039" name="Line 15"/>
          <p:cNvSpPr>
            <a:spLocks noChangeShapeType="1"/>
          </p:cNvSpPr>
          <p:nvPr/>
        </p:nvSpPr>
        <p:spPr bwMode="auto">
          <a:xfrm>
            <a:off x="-468313" y="368300"/>
            <a:ext cx="360363" cy="0"/>
          </a:xfrm>
          <a:prstGeom prst="line">
            <a:avLst/>
          </a:prstGeom>
          <a:noFill/>
          <a:ln w="9525">
            <a:solidFill>
              <a:schemeClr val="bg1"/>
            </a:solidFill>
            <a:round/>
            <a:headEnd/>
            <a:tailEnd/>
          </a:ln>
          <a:effectLst/>
        </p:spPr>
        <p:txBody>
          <a:bodyPr/>
          <a:lstStyle/>
          <a:p>
            <a:pPr>
              <a:defRPr/>
            </a:pPr>
            <a:endParaRPr lang="de-DE"/>
          </a:p>
        </p:txBody>
      </p:sp>
      <p:sp>
        <p:nvSpPr>
          <p:cNvPr id="1040" name="Line 16"/>
          <p:cNvSpPr>
            <a:spLocks noChangeShapeType="1"/>
          </p:cNvSpPr>
          <p:nvPr/>
        </p:nvSpPr>
        <p:spPr bwMode="auto">
          <a:xfrm>
            <a:off x="9253538" y="368300"/>
            <a:ext cx="360362" cy="0"/>
          </a:xfrm>
          <a:prstGeom prst="line">
            <a:avLst/>
          </a:prstGeom>
          <a:noFill/>
          <a:ln w="9525">
            <a:solidFill>
              <a:schemeClr val="bg1"/>
            </a:solidFill>
            <a:round/>
            <a:headEnd/>
            <a:tailEnd/>
          </a:ln>
          <a:effectLst/>
        </p:spPr>
        <p:txBody>
          <a:bodyPr/>
          <a:lstStyle/>
          <a:p>
            <a:pPr>
              <a:defRPr/>
            </a:pPr>
            <a:endParaRPr lang="de-DE"/>
          </a:p>
        </p:txBody>
      </p:sp>
      <p:sp>
        <p:nvSpPr>
          <p:cNvPr id="1041" name="Text Box 17"/>
          <p:cNvSpPr txBox="1">
            <a:spLocks noChangeArrowheads="1"/>
          </p:cNvSpPr>
          <p:nvPr/>
        </p:nvSpPr>
        <p:spPr bwMode="auto">
          <a:xfrm>
            <a:off x="-649288" y="536575"/>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1</a:t>
            </a:r>
          </a:p>
        </p:txBody>
      </p:sp>
      <p:sp>
        <p:nvSpPr>
          <p:cNvPr id="1042" name="Line 18"/>
          <p:cNvSpPr>
            <a:spLocks noChangeShapeType="1"/>
          </p:cNvSpPr>
          <p:nvPr/>
        </p:nvSpPr>
        <p:spPr bwMode="auto">
          <a:xfrm>
            <a:off x="-468313" y="5770563"/>
            <a:ext cx="360363" cy="0"/>
          </a:xfrm>
          <a:prstGeom prst="line">
            <a:avLst/>
          </a:prstGeom>
          <a:noFill/>
          <a:ln w="9525">
            <a:solidFill>
              <a:schemeClr val="bg1"/>
            </a:solidFill>
            <a:round/>
            <a:headEnd/>
            <a:tailEnd/>
          </a:ln>
          <a:effectLst/>
        </p:spPr>
        <p:txBody>
          <a:bodyPr/>
          <a:lstStyle/>
          <a:p>
            <a:pPr>
              <a:defRPr/>
            </a:pPr>
            <a:endParaRPr lang="de-DE"/>
          </a:p>
        </p:txBody>
      </p:sp>
      <p:sp>
        <p:nvSpPr>
          <p:cNvPr id="1043" name="Line 19"/>
          <p:cNvSpPr>
            <a:spLocks noChangeShapeType="1"/>
          </p:cNvSpPr>
          <p:nvPr/>
        </p:nvSpPr>
        <p:spPr bwMode="auto">
          <a:xfrm>
            <a:off x="9253538" y="5770563"/>
            <a:ext cx="360362" cy="0"/>
          </a:xfrm>
          <a:prstGeom prst="line">
            <a:avLst/>
          </a:prstGeom>
          <a:noFill/>
          <a:ln w="9525">
            <a:solidFill>
              <a:schemeClr val="bg1"/>
            </a:solidFill>
            <a:round/>
            <a:headEnd/>
            <a:tailEnd/>
          </a:ln>
          <a:effectLst/>
        </p:spPr>
        <p:txBody>
          <a:bodyPr/>
          <a:lstStyle/>
          <a:p>
            <a:pPr>
              <a:defRPr/>
            </a:pPr>
            <a:endParaRPr lang="de-DE"/>
          </a:p>
        </p:txBody>
      </p:sp>
      <p:sp>
        <p:nvSpPr>
          <p:cNvPr id="1044" name="Text Box 20"/>
          <p:cNvSpPr txBox="1">
            <a:spLocks noChangeArrowheads="1"/>
          </p:cNvSpPr>
          <p:nvPr/>
        </p:nvSpPr>
        <p:spPr bwMode="auto">
          <a:xfrm>
            <a:off x="-828675" y="5541963"/>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1</a:t>
            </a:r>
          </a:p>
        </p:txBody>
      </p:sp>
      <p:sp>
        <p:nvSpPr>
          <p:cNvPr id="1045" name="Rectangle 21"/>
          <p:cNvSpPr>
            <a:spLocks noChangeArrowheads="1"/>
          </p:cNvSpPr>
          <p:nvPr/>
        </p:nvSpPr>
        <p:spPr bwMode="auto">
          <a:xfrm>
            <a:off x="0" y="0"/>
            <a:ext cx="1150938" cy="6859588"/>
          </a:xfrm>
          <a:prstGeom prst="rect">
            <a:avLst/>
          </a:prstGeom>
          <a:solidFill>
            <a:srgbClr val="AA1E1E"/>
          </a:solidFill>
          <a:ln w="9525">
            <a:noFill/>
            <a:miter lim="800000"/>
            <a:headEnd/>
            <a:tailEnd/>
          </a:ln>
          <a:effectLst/>
        </p:spPr>
        <p:txBody>
          <a:bodyPr wrap="none" anchor="ctr"/>
          <a:lstStyle/>
          <a:p>
            <a:pPr>
              <a:defRPr/>
            </a:pPr>
            <a:endParaRPr lang="de-DE"/>
          </a:p>
        </p:txBody>
      </p:sp>
      <p:sp>
        <p:nvSpPr>
          <p:cNvPr id="1046" name="Line 22"/>
          <p:cNvSpPr>
            <a:spLocks noChangeShapeType="1"/>
          </p:cNvSpPr>
          <p:nvPr/>
        </p:nvSpPr>
        <p:spPr bwMode="auto">
          <a:xfrm>
            <a:off x="1150938" y="-661988"/>
            <a:ext cx="0" cy="352425"/>
          </a:xfrm>
          <a:prstGeom prst="line">
            <a:avLst/>
          </a:prstGeom>
          <a:noFill/>
          <a:ln w="9525">
            <a:solidFill>
              <a:schemeClr val="bg1"/>
            </a:solidFill>
            <a:round/>
            <a:headEnd/>
            <a:tailEnd/>
          </a:ln>
          <a:effectLst/>
        </p:spPr>
        <p:txBody>
          <a:bodyPr/>
          <a:lstStyle/>
          <a:p>
            <a:pPr>
              <a:defRPr/>
            </a:pPr>
            <a:endParaRPr lang="de-DE"/>
          </a:p>
        </p:txBody>
      </p:sp>
      <p:sp>
        <p:nvSpPr>
          <p:cNvPr id="1047" name="Line 23"/>
          <p:cNvSpPr>
            <a:spLocks noChangeShapeType="1"/>
          </p:cNvSpPr>
          <p:nvPr/>
        </p:nvSpPr>
        <p:spPr bwMode="auto">
          <a:xfrm>
            <a:off x="-468313" y="6130925"/>
            <a:ext cx="360363" cy="0"/>
          </a:xfrm>
          <a:prstGeom prst="line">
            <a:avLst/>
          </a:prstGeom>
          <a:noFill/>
          <a:ln w="9525">
            <a:solidFill>
              <a:schemeClr val="bg1"/>
            </a:solidFill>
            <a:round/>
            <a:headEnd/>
            <a:tailEnd/>
          </a:ln>
          <a:effectLst/>
        </p:spPr>
        <p:txBody>
          <a:bodyPr/>
          <a:lstStyle/>
          <a:p>
            <a:pPr>
              <a:defRPr/>
            </a:pPr>
            <a:endParaRPr lang="de-DE"/>
          </a:p>
        </p:txBody>
      </p:sp>
      <p:sp>
        <p:nvSpPr>
          <p:cNvPr id="1048" name="Line 24"/>
          <p:cNvSpPr>
            <a:spLocks noChangeShapeType="1"/>
          </p:cNvSpPr>
          <p:nvPr/>
        </p:nvSpPr>
        <p:spPr bwMode="auto">
          <a:xfrm>
            <a:off x="9253538" y="6130925"/>
            <a:ext cx="360362" cy="0"/>
          </a:xfrm>
          <a:prstGeom prst="line">
            <a:avLst/>
          </a:prstGeom>
          <a:noFill/>
          <a:ln w="9525">
            <a:solidFill>
              <a:schemeClr val="bg1"/>
            </a:solidFill>
            <a:round/>
            <a:headEnd/>
            <a:tailEnd/>
          </a:ln>
          <a:effectLst/>
        </p:spPr>
        <p:txBody>
          <a:bodyPr/>
          <a:lstStyle/>
          <a:p>
            <a:pPr>
              <a:defRPr/>
            </a:pPr>
            <a:endParaRPr lang="de-DE"/>
          </a:p>
        </p:txBody>
      </p:sp>
      <p:sp>
        <p:nvSpPr>
          <p:cNvPr id="1049" name="Text Box 25"/>
          <p:cNvSpPr txBox="1">
            <a:spLocks noChangeArrowheads="1"/>
          </p:cNvSpPr>
          <p:nvPr/>
        </p:nvSpPr>
        <p:spPr bwMode="auto">
          <a:xfrm>
            <a:off x="-828675" y="5924550"/>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2</a:t>
            </a:r>
          </a:p>
        </p:txBody>
      </p:sp>
      <p:sp>
        <p:nvSpPr>
          <p:cNvPr id="1050" name="Text Box 26"/>
          <p:cNvSpPr txBox="1">
            <a:spLocks noChangeArrowheads="1"/>
          </p:cNvSpPr>
          <p:nvPr/>
        </p:nvSpPr>
        <p:spPr bwMode="auto">
          <a:xfrm>
            <a:off x="9253538" y="5541963"/>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1</a:t>
            </a:r>
          </a:p>
        </p:txBody>
      </p:sp>
      <p:sp>
        <p:nvSpPr>
          <p:cNvPr id="1051" name="Text Box 27"/>
          <p:cNvSpPr txBox="1">
            <a:spLocks noChangeArrowheads="1"/>
          </p:cNvSpPr>
          <p:nvPr/>
        </p:nvSpPr>
        <p:spPr bwMode="auto">
          <a:xfrm>
            <a:off x="9253538" y="5924550"/>
            <a:ext cx="76835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Underline 2</a:t>
            </a:r>
          </a:p>
        </p:txBody>
      </p:sp>
      <p:sp>
        <p:nvSpPr>
          <p:cNvPr id="1052" name="Text Box 28"/>
          <p:cNvSpPr txBox="1">
            <a:spLocks noChangeArrowheads="1"/>
          </p:cNvSpPr>
          <p:nvPr/>
        </p:nvSpPr>
        <p:spPr bwMode="auto">
          <a:xfrm>
            <a:off x="138113" y="6130925"/>
            <a:ext cx="900112" cy="244475"/>
          </a:xfrm>
          <a:prstGeom prst="rect">
            <a:avLst/>
          </a:prstGeom>
          <a:noFill/>
          <a:ln w="9525">
            <a:noFill/>
            <a:miter lim="800000"/>
            <a:headEnd/>
            <a:tailEnd/>
          </a:ln>
          <a:effectLst/>
        </p:spPr>
        <p:txBody>
          <a:bodyPr lIns="91449" tIns="45725" rIns="91449" bIns="45725">
            <a:spAutoFit/>
          </a:bodyPr>
          <a:lstStyle/>
          <a:p>
            <a:pPr>
              <a:spcBef>
                <a:spcPct val="50000"/>
              </a:spcBef>
              <a:defRPr/>
            </a:pPr>
            <a:r>
              <a:rPr lang="en-US" sz="1000">
                <a:solidFill>
                  <a:schemeClr val="bg1"/>
                </a:solidFill>
                <a:latin typeface="Verdana" pitchFamily="34" charset="0"/>
              </a:rPr>
              <a:t>Page </a:t>
            </a:r>
            <a:fld id="{0395A173-1B0C-4793-AD26-F69E9CF1BCDE}" type="slidenum">
              <a:rPr lang="en-US" sz="1000">
                <a:solidFill>
                  <a:schemeClr val="bg1"/>
                </a:solidFill>
                <a:latin typeface="Verdana" pitchFamily="34" charset="0"/>
              </a:rPr>
              <a:pPr>
                <a:spcBef>
                  <a:spcPct val="50000"/>
                </a:spcBef>
                <a:defRPr/>
              </a:pPr>
              <a:t>‹#›</a:t>
            </a:fld>
            <a:endParaRPr lang="en-US" sz="1000">
              <a:solidFill>
                <a:schemeClr val="bg1"/>
              </a:solidFill>
              <a:latin typeface="Verdana" pitchFamily="34" charset="0"/>
            </a:endParaRPr>
          </a:p>
        </p:txBody>
      </p:sp>
      <p:sp>
        <p:nvSpPr>
          <p:cNvPr id="1056" name="Line 32"/>
          <p:cNvSpPr>
            <a:spLocks noChangeShapeType="1"/>
          </p:cNvSpPr>
          <p:nvPr/>
        </p:nvSpPr>
        <p:spPr bwMode="auto">
          <a:xfrm>
            <a:off x="1150938" y="7177088"/>
            <a:ext cx="0" cy="352425"/>
          </a:xfrm>
          <a:prstGeom prst="line">
            <a:avLst/>
          </a:prstGeom>
          <a:noFill/>
          <a:ln w="9525">
            <a:solidFill>
              <a:schemeClr val="bg1"/>
            </a:solidFill>
            <a:round/>
            <a:headEnd/>
            <a:tailEnd/>
          </a:ln>
          <a:effectLst/>
        </p:spPr>
        <p:txBody>
          <a:bodyPr/>
          <a:lstStyle/>
          <a:p>
            <a:pPr>
              <a:defRPr/>
            </a:pPr>
            <a:endParaRPr lang="de-DE"/>
          </a:p>
        </p:txBody>
      </p:sp>
      <p:sp>
        <p:nvSpPr>
          <p:cNvPr id="1057" name="Text Box 33"/>
          <p:cNvSpPr txBox="1">
            <a:spLocks noChangeArrowheads="1"/>
          </p:cNvSpPr>
          <p:nvPr/>
        </p:nvSpPr>
        <p:spPr bwMode="auto">
          <a:xfrm>
            <a:off x="971550" y="-8905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2</a:t>
            </a:r>
          </a:p>
        </p:txBody>
      </p:sp>
      <p:sp>
        <p:nvSpPr>
          <p:cNvPr id="1058" name="Text Box 34"/>
          <p:cNvSpPr txBox="1">
            <a:spLocks noChangeArrowheads="1"/>
          </p:cNvSpPr>
          <p:nvPr/>
        </p:nvSpPr>
        <p:spPr bwMode="auto">
          <a:xfrm>
            <a:off x="1511300" y="71770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2</a:t>
            </a:r>
          </a:p>
        </p:txBody>
      </p:sp>
      <p:sp>
        <p:nvSpPr>
          <p:cNvPr id="1059" name="Text Box 35"/>
          <p:cNvSpPr txBox="1">
            <a:spLocks noChangeArrowheads="1"/>
          </p:cNvSpPr>
          <p:nvPr/>
        </p:nvSpPr>
        <p:spPr bwMode="auto">
          <a:xfrm>
            <a:off x="250825" y="7177088"/>
            <a:ext cx="6096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Frame 1</a:t>
            </a:r>
          </a:p>
        </p:txBody>
      </p:sp>
      <p:sp>
        <p:nvSpPr>
          <p:cNvPr id="1060" name="Line 36"/>
          <p:cNvSpPr>
            <a:spLocks noChangeShapeType="1"/>
          </p:cNvSpPr>
          <p:nvPr/>
        </p:nvSpPr>
        <p:spPr bwMode="auto">
          <a:xfrm>
            <a:off x="1511300" y="-841375"/>
            <a:ext cx="0" cy="531812"/>
          </a:xfrm>
          <a:prstGeom prst="line">
            <a:avLst/>
          </a:prstGeom>
          <a:noFill/>
          <a:ln w="9525">
            <a:solidFill>
              <a:schemeClr val="bg1"/>
            </a:solidFill>
            <a:round/>
            <a:headEnd/>
            <a:tailEnd/>
          </a:ln>
          <a:effectLst/>
        </p:spPr>
        <p:txBody>
          <a:bodyPr/>
          <a:lstStyle/>
          <a:p>
            <a:pPr>
              <a:defRPr/>
            </a:pPr>
            <a:endParaRPr lang="de-DE"/>
          </a:p>
        </p:txBody>
      </p:sp>
      <p:sp>
        <p:nvSpPr>
          <p:cNvPr id="1061" name="Line 37"/>
          <p:cNvSpPr>
            <a:spLocks noChangeShapeType="1"/>
          </p:cNvSpPr>
          <p:nvPr/>
        </p:nvSpPr>
        <p:spPr bwMode="auto">
          <a:xfrm>
            <a:off x="1511300" y="7177088"/>
            <a:ext cx="0" cy="352425"/>
          </a:xfrm>
          <a:prstGeom prst="line">
            <a:avLst/>
          </a:prstGeom>
          <a:noFill/>
          <a:ln w="9525">
            <a:solidFill>
              <a:schemeClr val="bg1"/>
            </a:solidFill>
            <a:round/>
            <a:headEnd/>
            <a:tailEnd/>
          </a:ln>
          <a:effectLst/>
        </p:spPr>
        <p:txBody>
          <a:bodyPr/>
          <a:lstStyle/>
          <a:p>
            <a:pPr>
              <a:defRPr/>
            </a:pPr>
            <a:endParaRPr lang="de-DE"/>
          </a:p>
        </p:txBody>
      </p:sp>
      <p:sp>
        <p:nvSpPr>
          <p:cNvPr id="1062" name="Line 38"/>
          <p:cNvSpPr>
            <a:spLocks noChangeShapeType="1"/>
          </p:cNvSpPr>
          <p:nvPr/>
        </p:nvSpPr>
        <p:spPr bwMode="auto">
          <a:xfrm>
            <a:off x="-468313" y="908050"/>
            <a:ext cx="360363" cy="0"/>
          </a:xfrm>
          <a:prstGeom prst="line">
            <a:avLst/>
          </a:prstGeom>
          <a:noFill/>
          <a:ln w="9525">
            <a:solidFill>
              <a:schemeClr val="bg1"/>
            </a:solidFill>
            <a:round/>
            <a:headEnd/>
            <a:tailEnd/>
          </a:ln>
          <a:effectLst/>
        </p:spPr>
        <p:txBody>
          <a:bodyPr/>
          <a:lstStyle/>
          <a:p>
            <a:pPr>
              <a:defRPr/>
            </a:pPr>
            <a:endParaRPr lang="de-DE"/>
          </a:p>
        </p:txBody>
      </p:sp>
      <p:sp>
        <p:nvSpPr>
          <p:cNvPr id="1063" name="Line 39"/>
          <p:cNvSpPr>
            <a:spLocks noChangeShapeType="1"/>
          </p:cNvSpPr>
          <p:nvPr/>
        </p:nvSpPr>
        <p:spPr bwMode="auto">
          <a:xfrm>
            <a:off x="9253538" y="908050"/>
            <a:ext cx="360362" cy="0"/>
          </a:xfrm>
          <a:prstGeom prst="line">
            <a:avLst/>
          </a:prstGeom>
          <a:noFill/>
          <a:ln w="9525">
            <a:solidFill>
              <a:schemeClr val="bg1"/>
            </a:solidFill>
            <a:round/>
            <a:headEnd/>
            <a:tailEnd/>
          </a:ln>
          <a:effectLst/>
        </p:spPr>
        <p:txBody>
          <a:bodyPr/>
          <a:lstStyle/>
          <a:p>
            <a:pPr>
              <a:defRPr/>
            </a:pPr>
            <a:endParaRPr lang="de-DE"/>
          </a:p>
        </p:txBody>
      </p:sp>
      <p:sp>
        <p:nvSpPr>
          <p:cNvPr id="1080" name="Line 56"/>
          <p:cNvSpPr>
            <a:spLocks noChangeShapeType="1"/>
          </p:cNvSpPr>
          <p:nvPr/>
        </p:nvSpPr>
        <p:spPr bwMode="auto">
          <a:xfrm>
            <a:off x="4032250" y="-661988"/>
            <a:ext cx="0" cy="352425"/>
          </a:xfrm>
          <a:prstGeom prst="line">
            <a:avLst/>
          </a:prstGeom>
          <a:noFill/>
          <a:ln w="9525">
            <a:solidFill>
              <a:schemeClr val="bg1"/>
            </a:solidFill>
            <a:round/>
            <a:headEnd/>
            <a:tailEnd/>
          </a:ln>
          <a:effectLst/>
        </p:spPr>
        <p:txBody>
          <a:bodyPr/>
          <a:lstStyle/>
          <a:p>
            <a:pPr>
              <a:defRPr/>
            </a:pPr>
            <a:endParaRPr lang="de-DE"/>
          </a:p>
        </p:txBody>
      </p:sp>
      <p:sp>
        <p:nvSpPr>
          <p:cNvPr id="1081" name="Line 57"/>
          <p:cNvSpPr>
            <a:spLocks noChangeShapeType="1"/>
          </p:cNvSpPr>
          <p:nvPr/>
        </p:nvSpPr>
        <p:spPr bwMode="auto">
          <a:xfrm>
            <a:off x="3851275" y="-669925"/>
            <a:ext cx="0" cy="352425"/>
          </a:xfrm>
          <a:prstGeom prst="line">
            <a:avLst/>
          </a:prstGeom>
          <a:noFill/>
          <a:ln w="9525">
            <a:solidFill>
              <a:schemeClr val="bg1"/>
            </a:solidFill>
            <a:round/>
            <a:headEnd/>
            <a:tailEnd/>
          </a:ln>
          <a:effectLst/>
        </p:spPr>
        <p:txBody>
          <a:bodyPr/>
          <a:lstStyle/>
          <a:p>
            <a:pPr>
              <a:defRPr/>
            </a:pPr>
            <a:endParaRPr lang="de-DE"/>
          </a:p>
        </p:txBody>
      </p:sp>
      <p:sp>
        <p:nvSpPr>
          <p:cNvPr id="1082" name="Line 58"/>
          <p:cNvSpPr>
            <a:spLocks noChangeShapeType="1"/>
          </p:cNvSpPr>
          <p:nvPr/>
        </p:nvSpPr>
        <p:spPr bwMode="auto">
          <a:xfrm>
            <a:off x="6553200" y="-863600"/>
            <a:ext cx="0" cy="352425"/>
          </a:xfrm>
          <a:prstGeom prst="line">
            <a:avLst/>
          </a:prstGeom>
          <a:noFill/>
          <a:ln w="9525">
            <a:solidFill>
              <a:schemeClr val="bg1"/>
            </a:solidFill>
            <a:round/>
            <a:headEnd/>
            <a:tailEnd/>
          </a:ln>
          <a:effectLst/>
        </p:spPr>
        <p:txBody>
          <a:bodyPr/>
          <a:lstStyle/>
          <a:p>
            <a:pPr>
              <a:defRPr/>
            </a:pPr>
            <a:endParaRPr lang="de-DE"/>
          </a:p>
        </p:txBody>
      </p:sp>
      <p:sp>
        <p:nvSpPr>
          <p:cNvPr id="1083" name="Line 59"/>
          <p:cNvSpPr>
            <a:spLocks noChangeShapeType="1"/>
          </p:cNvSpPr>
          <p:nvPr/>
        </p:nvSpPr>
        <p:spPr bwMode="auto">
          <a:xfrm>
            <a:off x="6372225" y="-871538"/>
            <a:ext cx="0" cy="352425"/>
          </a:xfrm>
          <a:prstGeom prst="line">
            <a:avLst/>
          </a:prstGeom>
          <a:noFill/>
          <a:ln w="9525">
            <a:solidFill>
              <a:schemeClr val="bg1"/>
            </a:solidFill>
            <a:round/>
            <a:headEnd/>
            <a:tailEnd/>
          </a:ln>
          <a:effectLst/>
        </p:spPr>
        <p:txBody>
          <a:bodyPr/>
          <a:lstStyle/>
          <a:p>
            <a:pPr>
              <a:defRPr/>
            </a:pPr>
            <a:endParaRPr lang="de-DE"/>
          </a:p>
        </p:txBody>
      </p:sp>
      <p:sp>
        <p:nvSpPr>
          <p:cNvPr id="1084" name="Line 60"/>
          <p:cNvSpPr>
            <a:spLocks noChangeShapeType="1"/>
          </p:cNvSpPr>
          <p:nvPr/>
        </p:nvSpPr>
        <p:spPr bwMode="auto">
          <a:xfrm>
            <a:off x="5294313" y="-841375"/>
            <a:ext cx="0" cy="531812"/>
          </a:xfrm>
          <a:prstGeom prst="line">
            <a:avLst/>
          </a:prstGeom>
          <a:noFill/>
          <a:ln w="9525">
            <a:solidFill>
              <a:schemeClr val="bg1"/>
            </a:solidFill>
            <a:round/>
            <a:headEnd/>
            <a:tailEnd/>
          </a:ln>
          <a:effectLst/>
        </p:spPr>
        <p:txBody>
          <a:bodyPr/>
          <a:lstStyle/>
          <a:p>
            <a:pPr>
              <a:defRPr/>
            </a:pPr>
            <a:endParaRPr lang="de-DE"/>
          </a:p>
        </p:txBody>
      </p:sp>
      <p:sp>
        <p:nvSpPr>
          <p:cNvPr id="1085" name="Line 61"/>
          <p:cNvSpPr>
            <a:spLocks noChangeShapeType="1"/>
          </p:cNvSpPr>
          <p:nvPr/>
        </p:nvSpPr>
        <p:spPr bwMode="auto">
          <a:xfrm>
            <a:off x="5113338" y="-841375"/>
            <a:ext cx="0" cy="523875"/>
          </a:xfrm>
          <a:prstGeom prst="line">
            <a:avLst/>
          </a:prstGeom>
          <a:noFill/>
          <a:ln w="9525">
            <a:solidFill>
              <a:schemeClr val="bg1"/>
            </a:solidFill>
            <a:round/>
            <a:headEnd/>
            <a:tailEnd/>
          </a:ln>
          <a:effectLst/>
        </p:spPr>
        <p:txBody>
          <a:bodyPr/>
          <a:lstStyle/>
          <a:p>
            <a:pPr>
              <a:defRPr/>
            </a:pPr>
            <a:endParaRPr lang="de-DE"/>
          </a:p>
        </p:txBody>
      </p:sp>
      <p:sp>
        <p:nvSpPr>
          <p:cNvPr id="1086" name="Text Box 62"/>
          <p:cNvSpPr txBox="1">
            <a:spLocks noChangeArrowheads="1"/>
          </p:cNvSpPr>
          <p:nvPr/>
        </p:nvSpPr>
        <p:spPr bwMode="auto">
          <a:xfrm>
            <a:off x="2232025" y="-481013"/>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1</a:t>
            </a:r>
          </a:p>
        </p:txBody>
      </p:sp>
      <p:sp>
        <p:nvSpPr>
          <p:cNvPr id="1087" name="Text Box 63"/>
          <p:cNvSpPr txBox="1">
            <a:spLocks noChangeArrowheads="1"/>
          </p:cNvSpPr>
          <p:nvPr/>
        </p:nvSpPr>
        <p:spPr bwMode="auto">
          <a:xfrm>
            <a:off x="4933950" y="-481013"/>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2</a:t>
            </a:r>
          </a:p>
        </p:txBody>
      </p:sp>
      <p:sp>
        <p:nvSpPr>
          <p:cNvPr id="1088" name="Text Box 64"/>
          <p:cNvSpPr txBox="1">
            <a:spLocks noChangeArrowheads="1"/>
          </p:cNvSpPr>
          <p:nvPr/>
        </p:nvSpPr>
        <p:spPr bwMode="auto">
          <a:xfrm>
            <a:off x="7273925" y="-711200"/>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3</a:t>
            </a:r>
          </a:p>
        </p:txBody>
      </p:sp>
      <p:sp>
        <p:nvSpPr>
          <p:cNvPr id="1089" name="Text Box 65"/>
          <p:cNvSpPr txBox="1">
            <a:spLocks noChangeArrowheads="1"/>
          </p:cNvSpPr>
          <p:nvPr/>
        </p:nvSpPr>
        <p:spPr bwMode="auto">
          <a:xfrm>
            <a:off x="2951163" y="-841375"/>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1</a:t>
            </a:r>
          </a:p>
        </p:txBody>
      </p:sp>
      <p:sp>
        <p:nvSpPr>
          <p:cNvPr id="1090" name="Text Box 66"/>
          <p:cNvSpPr txBox="1">
            <a:spLocks noChangeArrowheads="1"/>
          </p:cNvSpPr>
          <p:nvPr/>
        </p:nvSpPr>
        <p:spPr bwMode="auto">
          <a:xfrm>
            <a:off x="6734175" y="-841375"/>
            <a:ext cx="6731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Column 2</a:t>
            </a:r>
          </a:p>
        </p:txBody>
      </p:sp>
      <p:sp>
        <p:nvSpPr>
          <p:cNvPr id="1091" name="Text Box 67"/>
          <p:cNvSpPr txBox="1">
            <a:spLocks noChangeArrowheads="1"/>
          </p:cNvSpPr>
          <p:nvPr/>
        </p:nvSpPr>
        <p:spPr bwMode="auto">
          <a:xfrm>
            <a:off x="9253538" y="3068638"/>
            <a:ext cx="5842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Content</a:t>
            </a:r>
          </a:p>
        </p:txBody>
      </p:sp>
      <p:sp>
        <p:nvSpPr>
          <p:cNvPr id="1092" name="Text Box 68"/>
          <p:cNvSpPr txBox="1">
            <a:spLocks noChangeArrowheads="1"/>
          </p:cNvSpPr>
          <p:nvPr/>
        </p:nvSpPr>
        <p:spPr bwMode="auto">
          <a:xfrm>
            <a:off x="4573588" y="7177088"/>
            <a:ext cx="584200" cy="228600"/>
          </a:xfrm>
          <a:prstGeom prst="rect">
            <a:avLst/>
          </a:prstGeom>
          <a:noFill/>
          <a:ln w="9525">
            <a:noFill/>
            <a:miter lim="800000"/>
            <a:headEnd/>
            <a:tailEnd/>
          </a:ln>
          <a:effectLst/>
        </p:spPr>
        <p:txBody>
          <a:bodyPr wrap="none" lIns="91449" tIns="45725" rIns="91449" bIns="45725">
            <a:spAutoFit/>
          </a:bodyPr>
          <a:lstStyle/>
          <a:p>
            <a:pPr>
              <a:defRPr/>
            </a:pPr>
            <a:r>
              <a:rPr lang="en-US" sz="900">
                <a:solidFill>
                  <a:schemeClr val="bg1"/>
                </a:solidFill>
              </a:rPr>
              <a:t>Content</a:t>
            </a:r>
          </a:p>
        </p:txBody>
      </p:sp>
      <p:sp>
        <p:nvSpPr>
          <p:cNvPr id="1070" name="Rectangle 144"/>
          <p:cNvSpPr>
            <a:spLocks noGrp="1" noChangeArrowheads="1"/>
          </p:cNvSpPr>
          <p:nvPr>
            <p:ph type="title"/>
          </p:nvPr>
        </p:nvSpPr>
        <p:spPr bwMode="auto">
          <a:xfrm>
            <a:off x="1474788" y="254000"/>
            <a:ext cx="7175500" cy="474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Thema des Vortrags ohne Unterthema</a:t>
            </a:r>
          </a:p>
        </p:txBody>
      </p:sp>
      <p:sp>
        <p:nvSpPr>
          <p:cNvPr id="1071" name="Rectangle 143"/>
          <p:cNvSpPr>
            <a:spLocks noGrp="1" noChangeArrowheads="1"/>
          </p:cNvSpPr>
          <p:nvPr>
            <p:ph type="body" idx="1"/>
          </p:nvPr>
        </p:nvSpPr>
        <p:spPr bwMode="auto">
          <a:xfrm>
            <a:off x="1512888" y="909638"/>
            <a:ext cx="3600450" cy="486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grpSp>
        <p:nvGrpSpPr>
          <p:cNvPr id="1072" name="Group 141"/>
          <p:cNvGrpSpPr>
            <a:grpSpLocks/>
          </p:cNvGrpSpPr>
          <p:nvPr/>
        </p:nvGrpSpPr>
        <p:grpSpPr bwMode="auto">
          <a:xfrm>
            <a:off x="1511300" y="-458788"/>
            <a:ext cx="7634288" cy="7777163"/>
            <a:chOff x="952" y="-289"/>
            <a:chExt cx="4809" cy="4899"/>
          </a:xfrm>
        </p:grpSpPr>
        <p:sp>
          <p:nvSpPr>
            <p:cNvPr id="1155" name="Rectangle 131"/>
            <p:cNvSpPr>
              <a:spLocks noChangeArrowheads="1"/>
            </p:cNvSpPr>
            <p:nvPr userDrawn="1"/>
          </p:nvSpPr>
          <p:spPr bwMode="auto">
            <a:xfrm>
              <a:off x="4136" y="573"/>
              <a:ext cx="1467" cy="3062"/>
            </a:xfrm>
            <a:prstGeom prst="rect">
              <a:avLst/>
            </a:prstGeom>
            <a:solidFill>
              <a:srgbClr val="D9DAFF"/>
            </a:solidFill>
            <a:ln w="3175">
              <a:noFill/>
              <a:miter lim="800000"/>
              <a:headEnd/>
              <a:tailEnd/>
            </a:ln>
            <a:effectLst/>
          </p:spPr>
          <p:txBody>
            <a:bodyPr wrap="none" anchor="ctr"/>
            <a:lstStyle/>
            <a:p>
              <a:pPr>
                <a:defRPr/>
              </a:pPr>
              <a:endParaRPr lang="de-DE"/>
            </a:p>
          </p:txBody>
        </p:sp>
        <p:sp>
          <p:nvSpPr>
            <p:cNvPr id="1096" name="Rectangle 72"/>
            <p:cNvSpPr>
              <a:spLocks noChangeArrowheads="1"/>
            </p:cNvSpPr>
            <p:nvPr userDrawn="1"/>
          </p:nvSpPr>
          <p:spPr bwMode="auto">
            <a:xfrm>
              <a:off x="960" y="573"/>
              <a:ext cx="1467" cy="3062"/>
            </a:xfrm>
            <a:prstGeom prst="rect">
              <a:avLst/>
            </a:prstGeom>
            <a:solidFill>
              <a:srgbClr val="D9DAFF"/>
            </a:solidFill>
            <a:ln w="3175">
              <a:noFill/>
              <a:miter lim="800000"/>
              <a:headEnd/>
              <a:tailEnd/>
            </a:ln>
            <a:effectLst/>
          </p:spPr>
          <p:txBody>
            <a:bodyPr wrap="none" anchor="ctr"/>
            <a:lstStyle/>
            <a:p>
              <a:pPr>
                <a:defRPr/>
              </a:pPr>
              <a:endParaRPr lang="de-DE"/>
            </a:p>
          </p:txBody>
        </p:sp>
        <p:sp>
          <p:nvSpPr>
            <p:cNvPr id="1158" name="Rectangle 134"/>
            <p:cNvSpPr>
              <a:spLocks noChangeArrowheads="1"/>
            </p:cNvSpPr>
            <p:nvPr userDrawn="1"/>
          </p:nvSpPr>
          <p:spPr bwMode="auto">
            <a:xfrm>
              <a:off x="2547" y="573"/>
              <a:ext cx="1467" cy="3062"/>
            </a:xfrm>
            <a:prstGeom prst="rect">
              <a:avLst/>
            </a:prstGeom>
            <a:solidFill>
              <a:srgbClr val="D9DAFF"/>
            </a:solidFill>
            <a:ln w="3175">
              <a:noFill/>
              <a:miter lim="800000"/>
              <a:headEnd/>
              <a:tailEnd/>
            </a:ln>
            <a:effectLst/>
          </p:spPr>
          <p:txBody>
            <a:bodyPr wrap="none" anchor="ctr"/>
            <a:lstStyle/>
            <a:p>
              <a:pPr>
                <a:defRPr/>
              </a:pPr>
              <a:endParaRPr lang="de-DE"/>
            </a:p>
          </p:txBody>
        </p:sp>
        <p:pic>
          <p:nvPicPr>
            <p:cNvPr id="1117" name="Picture 136" descr="anweisung_eng"/>
            <p:cNvPicPr>
              <a:picLocks noChangeAspect="1" noChangeArrowheads="1"/>
            </p:cNvPicPr>
            <p:nvPr userDrawn="1"/>
          </p:nvPicPr>
          <p:blipFill>
            <a:blip r:embed="rId6" cstate="print"/>
            <a:srcRect/>
            <a:stretch>
              <a:fillRect/>
            </a:stretch>
          </p:blipFill>
          <p:spPr bwMode="auto">
            <a:xfrm>
              <a:off x="3774" y="-289"/>
              <a:ext cx="1987" cy="252"/>
            </a:xfrm>
            <a:prstGeom prst="rect">
              <a:avLst/>
            </a:prstGeom>
            <a:noFill/>
            <a:ln w="9525">
              <a:noFill/>
              <a:miter lim="800000"/>
              <a:headEnd/>
              <a:tailEnd/>
            </a:ln>
          </p:spPr>
        </p:pic>
        <p:sp>
          <p:nvSpPr>
            <p:cNvPr id="1138" name="Text Box 114"/>
            <p:cNvSpPr txBox="1">
              <a:spLocks noChangeArrowheads="1"/>
            </p:cNvSpPr>
            <p:nvPr userDrawn="1"/>
          </p:nvSpPr>
          <p:spPr bwMode="auto">
            <a:xfrm>
              <a:off x="3334" y="507"/>
              <a:ext cx="2268" cy="67"/>
            </a:xfrm>
            <a:prstGeom prst="rect">
              <a:avLst/>
            </a:prstGeom>
            <a:solidFill>
              <a:srgbClr val="FF66FF"/>
            </a:solidFill>
            <a:ln w="3175">
              <a:noFill/>
              <a:prstDash val="dash"/>
              <a:miter lim="800000"/>
              <a:headEnd/>
              <a:tailEnd/>
            </a:ln>
            <a:effectLst/>
          </p:spPr>
          <p:txBody>
            <a:bodyPr tIns="0" bIns="0">
              <a:spAutoFit/>
            </a:bodyPr>
            <a:lstStyle/>
            <a:p>
              <a:pPr algn="ctr">
                <a:defRPr/>
              </a:pPr>
              <a:r>
                <a:rPr lang="en-US" sz="700">
                  <a:solidFill>
                    <a:schemeClr val="bg1"/>
                  </a:solidFill>
                </a:rPr>
                <a:t>2-Frame Setup / Frame 2</a:t>
              </a:r>
            </a:p>
          </p:txBody>
        </p:sp>
        <p:sp>
          <p:nvSpPr>
            <p:cNvPr id="1099" name="Text Box 75"/>
            <p:cNvSpPr txBox="1">
              <a:spLocks noChangeArrowheads="1"/>
            </p:cNvSpPr>
            <p:nvPr userDrawn="1"/>
          </p:nvSpPr>
          <p:spPr bwMode="auto">
            <a:xfrm>
              <a:off x="953" y="507"/>
              <a:ext cx="2268" cy="67"/>
            </a:xfrm>
            <a:prstGeom prst="rect">
              <a:avLst/>
            </a:prstGeom>
            <a:solidFill>
              <a:srgbClr val="FF66FF"/>
            </a:solidFill>
            <a:ln w="3175">
              <a:noFill/>
              <a:prstDash val="dash"/>
              <a:miter lim="800000"/>
              <a:headEnd/>
              <a:tailEnd/>
            </a:ln>
            <a:effectLst/>
          </p:spPr>
          <p:txBody>
            <a:bodyPr tIns="0" bIns="0">
              <a:spAutoFit/>
            </a:bodyPr>
            <a:lstStyle/>
            <a:p>
              <a:pPr algn="ctr">
                <a:defRPr/>
              </a:pPr>
              <a:r>
                <a:rPr lang="en-US" sz="700">
                  <a:solidFill>
                    <a:schemeClr val="bg1"/>
                  </a:solidFill>
                </a:rPr>
                <a:t>2-Frame Setup / Frame 1</a:t>
              </a:r>
            </a:p>
          </p:txBody>
        </p:sp>
        <p:sp>
          <p:nvSpPr>
            <p:cNvPr id="1141" name="Text Box 117"/>
            <p:cNvSpPr txBox="1">
              <a:spLocks noChangeArrowheads="1"/>
            </p:cNvSpPr>
            <p:nvPr userDrawn="1"/>
          </p:nvSpPr>
          <p:spPr bwMode="auto">
            <a:xfrm>
              <a:off x="953" y="3635"/>
              <a:ext cx="1474" cy="67"/>
            </a:xfrm>
            <a:prstGeom prst="rect">
              <a:avLst/>
            </a:prstGeom>
            <a:solidFill>
              <a:srgbClr val="D9DAFF"/>
            </a:solidFill>
            <a:ln w="3175">
              <a:noFill/>
              <a:prstDash val="dash"/>
              <a:miter lim="800000"/>
              <a:headEnd/>
              <a:tailEnd/>
            </a:ln>
            <a:effectLst/>
          </p:spPr>
          <p:txBody>
            <a:bodyPr tIns="0" bIns="0">
              <a:spAutoFit/>
            </a:bodyPr>
            <a:lstStyle/>
            <a:p>
              <a:pPr algn="ctr">
                <a:defRPr/>
              </a:pPr>
              <a:r>
                <a:rPr lang="en-US" sz="700"/>
                <a:t>3-Frame Setup / Frame 1</a:t>
              </a:r>
            </a:p>
          </p:txBody>
        </p:sp>
        <p:sp>
          <p:nvSpPr>
            <p:cNvPr id="1142" name="AutoShape 118"/>
            <p:cNvSpPr>
              <a:spLocks noChangeArrowheads="1"/>
            </p:cNvSpPr>
            <p:nvPr userDrawn="1"/>
          </p:nvSpPr>
          <p:spPr bwMode="auto">
            <a:xfrm flipV="1">
              <a:off x="970"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43" name="AutoShape 119"/>
            <p:cNvSpPr>
              <a:spLocks noChangeArrowheads="1"/>
            </p:cNvSpPr>
            <p:nvPr userDrawn="1"/>
          </p:nvSpPr>
          <p:spPr bwMode="auto">
            <a:xfrm flipV="1">
              <a:off x="2343"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44" name="Text Box 120"/>
            <p:cNvSpPr txBox="1">
              <a:spLocks noChangeArrowheads="1"/>
            </p:cNvSpPr>
            <p:nvPr userDrawn="1"/>
          </p:nvSpPr>
          <p:spPr bwMode="auto">
            <a:xfrm>
              <a:off x="2540" y="3635"/>
              <a:ext cx="1474" cy="67"/>
            </a:xfrm>
            <a:prstGeom prst="rect">
              <a:avLst/>
            </a:prstGeom>
            <a:solidFill>
              <a:srgbClr val="D9DAFF"/>
            </a:solidFill>
            <a:ln w="3175">
              <a:noFill/>
              <a:prstDash val="dash"/>
              <a:miter lim="800000"/>
              <a:headEnd/>
              <a:tailEnd/>
            </a:ln>
            <a:effectLst/>
          </p:spPr>
          <p:txBody>
            <a:bodyPr tIns="0" bIns="0">
              <a:spAutoFit/>
            </a:bodyPr>
            <a:lstStyle/>
            <a:p>
              <a:pPr algn="ctr">
                <a:defRPr/>
              </a:pPr>
              <a:r>
                <a:rPr lang="en-US" sz="700"/>
                <a:t>3-Frame Setup / Frame 2</a:t>
              </a:r>
            </a:p>
          </p:txBody>
        </p:sp>
        <p:sp>
          <p:nvSpPr>
            <p:cNvPr id="1145" name="AutoShape 121"/>
            <p:cNvSpPr>
              <a:spLocks noChangeArrowheads="1"/>
            </p:cNvSpPr>
            <p:nvPr userDrawn="1"/>
          </p:nvSpPr>
          <p:spPr bwMode="auto">
            <a:xfrm flipV="1">
              <a:off x="2557"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46" name="AutoShape 122"/>
            <p:cNvSpPr>
              <a:spLocks noChangeArrowheads="1"/>
            </p:cNvSpPr>
            <p:nvPr userDrawn="1"/>
          </p:nvSpPr>
          <p:spPr bwMode="auto">
            <a:xfrm flipV="1">
              <a:off x="3930"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47" name="Text Box 123"/>
            <p:cNvSpPr txBox="1">
              <a:spLocks noChangeArrowheads="1"/>
            </p:cNvSpPr>
            <p:nvPr userDrawn="1"/>
          </p:nvSpPr>
          <p:spPr bwMode="auto">
            <a:xfrm>
              <a:off x="4128" y="3635"/>
              <a:ext cx="1474" cy="67"/>
            </a:xfrm>
            <a:prstGeom prst="rect">
              <a:avLst/>
            </a:prstGeom>
            <a:solidFill>
              <a:srgbClr val="D9DAFF"/>
            </a:solidFill>
            <a:ln w="3175">
              <a:noFill/>
              <a:prstDash val="dash"/>
              <a:miter lim="800000"/>
              <a:headEnd/>
              <a:tailEnd/>
            </a:ln>
            <a:effectLst/>
          </p:spPr>
          <p:txBody>
            <a:bodyPr tIns="0" bIns="0">
              <a:spAutoFit/>
            </a:bodyPr>
            <a:lstStyle/>
            <a:p>
              <a:pPr algn="ctr">
                <a:defRPr/>
              </a:pPr>
              <a:r>
                <a:rPr lang="en-US" sz="700"/>
                <a:t>3-Frame Setup / Frame 3</a:t>
              </a:r>
            </a:p>
          </p:txBody>
        </p:sp>
        <p:sp>
          <p:nvSpPr>
            <p:cNvPr id="1148" name="AutoShape 124"/>
            <p:cNvSpPr>
              <a:spLocks noChangeArrowheads="1"/>
            </p:cNvSpPr>
            <p:nvPr userDrawn="1"/>
          </p:nvSpPr>
          <p:spPr bwMode="auto">
            <a:xfrm flipV="1">
              <a:off x="4145"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49" name="AutoShape 125"/>
            <p:cNvSpPr>
              <a:spLocks noChangeArrowheads="1"/>
            </p:cNvSpPr>
            <p:nvPr userDrawn="1"/>
          </p:nvSpPr>
          <p:spPr bwMode="auto">
            <a:xfrm flipV="1">
              <a:off x="5518" y="3635"/>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52" name="Rectangle 128"/>
            <p:cNvSpPr>
              <a:spLocks noChangeArrowheads="1"/>
            </p:cNvSpPr>
            <p:nvPr userDrawn="1"/>
          </p:nvSpPr>
          <p:spPr bwMode="auto">
            <a:xfrm>
              <a:off x="952" y="504"/>
              <a:ext cx="2268" cy="3127"/>
            </a:xfrm>
            <a:prstGeom prst="rect">
              <a:avLst/>
            </a:prstGeom>
            <a:noFill/>
            <a:ln w="28575">
              <a:solidFill>
                <a:srgbClr val="FF66FF"/>
              </a:solidFill>
              <a:miter lim="800000"/>
              <a:headEnd/>
              <a:tailEnd/>
            </a:ln>
            <a:effectLst/>
          </p:spPr>
          <p:txBody>
            <a:bodyPr wrap="none" anchor="ctr"/>
            <a:lstStyle/>
            <a:p>
              <a:pPr>
                <a:defRPr/>
              </a:pPr>
              <a:endParaRPr lang="de-DE"/>
            </a:p>
          </p:txBody>
        </p:sp>
        <p:sp>
          <p:nvSpPr>
            <p:cNvPr id="1118" name="AutoShape 94"/>
            <p:cNvSpPr>
              <a:spLocks noChangeArrowheads="1"/>
            </p:cNvSpPr>
            <p:nvPr userDrawn="1"/>
          </p:nvSpPr>
          <p:spPr bwMode="auto">
            <a:xfrm>
              <a:off x="971"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37" name="AutoShape 113"/>
            <p:cNvSpPr>
              <a:spLocks noChangeArrowheads="1"/>
            </p:cNvSpPr>
            <p:nvPr userDrawn="1"/>
          </p:nvSpPr>
          <p:spPr bwMode="auto">
            <a:xfrm>
              <a:off x="3137"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2" name="AutoShape 115"/>
            <p:cNvSpPr>
              <a:spLocks noChangeArrowheads="1"/>
            </p:cNvSpPr>
            <p:nvPr userDrawn="1"/>
          </p:nvSpPr>
          <p:spPr bwMode="auto">
            <a:xfrm>
              <a:off x="3340"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sp>
          <p:nvSpPr>
            <p:cNvPr id="1140" name="AutoShape 116"/>
            <p:cNvSpPr>
              <a:spLocks noChangeArrowheads="1"/>
            </p:cNvSpPr>
            <p:nvPr userDrawn="1"/>
          </p:nvSpPr>
          <p:spPr bwMode="auto">
            <a:xfrm>
              <a:off x="5530" y="510"/>
              <a:ext cx="66" cy="66"/>
            </a:xfrm>
            <a:prstGeom prst="downArrow">
              <a:avLst>
                <a:gd name="adj1" fmla="val 39824"/>
                <a:gd name="adj2" fmla="val 53509"/>
              </a:avLst>
            </a:prstGeom>
            <a:solidFill>
              <a:schemeClr val="bg1"/>
            </a:solidFill>
            <a:ln w="9525">
              <a:noFill/>
              <a:miter lim="800000"/>
              <a:headEnd/>
              <a:tailEnd/>
            </a:ln>
            <a:effectLst/>
          </p:spPr>
          <p:txBody>
            <a:bodyPr wrap="none" anchor="ctr"/>
            <a:lstStyle/>
            <a:p>
              <a:pPr>
                <a:defRPr/>
              </a:pPr>
              <a:endParaRPr lang="de-DE"/>
            </a:p>
          </p:txBody>
        </p:sp>
        <p:pic>
          <p:nvPicPr>
            <p:cNvPr id="1134" name="Picture 135" descr="anweisung_de"/>
            <p:cNvPicPr>
              <a:picLocks noChangeAspect="1" noChangeArrowheads="1"/>
            </p:cNvPicPr>
            <p:nvPr userDrawn="1"/>
          </p:nvPicPr>
          <p:blipFill>
            <a:blip r:embed="rId7" cstate="print"/>
            <a:srcRect/>
            <a:stretch>
              <a:fillRect/>
            </a:stretch>
          </p:blipFill>
          <p:spPr bwMode="auto">
            <a:xfrm>
              <a:off x="3771" y="4358"/>
              <a:ext cx="1990" cy="252"/>
            </a:xfrm>
            <a:prstGeom prst="rect">
              <a:avLst/>
            </a:prstGeom>
            <a:noFill/>
            <a:ln w="9525">
              <a:noFill/>
              <a:miter lim="800000"/>
              <a:headEnd/>
              <a:tailEnd/>
            </a:ln>
          </p:spPr>
        </p:pic>
        <p:sp>
          <p:nvSpPr>
            <p:cNvPr id="1095" name="Rectangle 71"/>
            <p:cNvSpPr>
              <a:spLocks noChangeArrowheads="1"/>
            </p:cNvSpPr>
            <p:nvPr userDrawn="1"/>
          </p:nvSpPr>
          <p:spPr bwMode="auto">
            <a:xfrm>
              <a:off x="3334" y="508"/>
              <a:ext cx="2268" cy="3127"/>
            </a:xfrm>
            <a:prstGeom prst="rect">
              <a:avLst/>
            </a:prstGeom>
            <a:noFill/>
            <a:ln w="28575">
              <a:solidFill>
                <a:srgbClr val="FF66FF"/>
              </a:solidFill>
              <a:miter lim="800000"/>
              <a:headEnd/>
              <a:tailEnd/>
            </a:ln>
            <a:effectLst/>
          </p:spPr>
          <p:txBody>
            <a:bodyPr wrap="none" anchor="ctr"/>
            <a:lstStyle/>
            <a:p>
              <a:pPr>
                <a:defRPr/>
              </a:pPr>
              <a:endParaRPr lang="de-DE"/>
            </a:p>
          </p:txBody>
        </p:sp>
      </p:grpSp>
      <p:sp>
        <p:nvSpPr>
          <p:cNvPr id="95" name="Rectangle 71"/>
          <p:cNvSpPr>
            <a:spLocks noChangeArrowheads="1"/>
          </p:cNvSpPr>
          <p:nvPr userDrawn="1"/>
        </p:nvSpPr>
        <p:spPr bwMode="auto">
          <a:xfrm>
            <a:off x="1325563" y="717550"/>
            <a:ext cx="7820025" cy="5321300"/>
          </a:xfrm>
          <a:prstGeom prst="rect">
            <a:avLst/>
          </a:prstGeom>
          <a:solidFill>
            <a:schemeClr val="bg1"/>
          </a:solidFill>
          <a:ln w="9525">
            <a:noFill/>
            <a:miter lim="800000"/>
            <a:headEnd/>
            <a:tailEnd/>
          </a:ln>
          <a:effectLst/>
        </p:spPr>
        <p:txBody>
          <a:bodyPr wrap="none" lIns="91431" tIns="45716" rIns="91431" bIns="45716" anchor="ctr"/>
          <a:lstStyle/>
          <a:p>
            <a:pPr algn="ctr">
              <a:defRPr/>
            </a:pPr>
            <a:endParaRPr lang="en-US"/>
          </a:p>
        </p:txBody>
      </p:sp>
      <p:sp>
        <p:nvSpPr>
          <p:cNvPr id="96" name="Line 72"/>
          <p:cNvSpPr>
            <a:spLocks noChangeShapeType="1"/>
          </p:cNvSpPr>
          <p:nvPr userDrawn="1"/>
        </p:nvSpPr>
        <p:spPr bwMode="auto">
          <a:xfrm>
            <a:off x="250825" y="-661988"/>
            <a:ext cx="0" cy="352425"/>
          </a:xfrm>
          <a:prstGeom prst="line">
            <a:avLst/>
          </a:prstGeom>
          <a:noFill/>
          <a:ln w="9525">
            <a:solidFill>
              <a:schemeClr val="bg1"/>
            </a:solidFill>
            <a:round/>
            <a:headEnd/>
            <a:tailEnd/>
          </a:ln>
          <a:effectLst/>
        </p:spPr>
        <p:txBody>
          <a:bodyPr/>
          <a:lstStyle/>
          <a:p>
            <a:pPr>
              <a:defRPr/>
            </a:pPr>
            <a:endParaRPr lang="de-DE"/>
          </a:p>
        </p:txBody>
      </p:sp>
      <p:sp>
        <p:nvSpPr>
          <p:cNvPr id="97" name="Text Box 73"/>
          <p:cNvSpPr txBox="1">
            <a:spLocks noChangeArrowheads="1"/>
          </p:cNvSpPr>
          <p:nvPr userDrawn="1"/>
        </p:nvSpPr>
        <p:spPr bwMode="auto">
          <a:xfrm>
            <a:off x="250825" y="-890588"/>
            <a:ext cx="6096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Frame 1</a:t>
            </a:r>
          </a:p>
        </p:txBody>
      </p:sp>
      <p:sp>
        <p:nvSpPr>
          <p:cNvPr id="98" name="Line 74"/>
          <p:cNvSpPr>
            <a:spLocks noChangeShapeType="1"/>
          </p:cNvSpPr>
          <p:nvPr userDrawn="1"/>
        </p:nvSpPr>
        <p:spPr bwMode="auto">
          <a:xfrm>
            <a:off x="8894763" y="-1035050"/>
            <a:ext cx="0" cy="531812"/>
          </a:xfrm>
          <a:prstGeom prst="line">
            <a:avLst/>
          </a:prstGeom>
          <a:noFill/>
          <a:ln w="9525">
            <a:solidFill>
              <a:schemeClr val="bg1"/>
            </a:solidFill>
            <a:round/>
            <a:headEnd/>
            <a:tailEnd/>
          </a:ln>
          <a:effectLst/>
        </p:spPr>
        <p:txBody>
          <a:bodyPr/>
          <a:lstStyle/>
          <a:p>
            <a:pPr>
              <a:defRPr/>
            </a:pPr>
            <a:endParaRPr lang="de-DE"/>
          </a:p>
        </p:txBody>
      </p:sp>
      <p:sp>
        <p:nvSpPr>
          <p:cNvPr id="99" name="Line 75"/>
          <p:cNvSpPr>
            <a:spLocks noChangeShapeType="1"/>
          </p:cNvSpPr>
          <p:nvPr userDrawn="1"/>
        </p:nvSpPr>
        <p:spPr bwMode="auto">
          <a:xfrm>
            <a:off x="250825" y="7177088"/>
            <a:ext cx="0" cy="352425"/>
          </a:xfrm>
          <a:prstGeom prst="line">
            <a:avLst/>
          </a:prstGeom>
          <a:noFill/>
          <a:ln w="9525">
            <a:solidFill>
              <a:schemeClr val="bg1"/>
            </a:solidFill>
            <a:round/>
            <a:headEnd/>
            <a:tailEnd/>
          </a:ln>
          <a:effectLst/>
        </p:spPr>
        <p:txBody>
          <a:bodyPr/>
          <a:lstStyle/>
          <a:p>
            <a:pPr>
              <a:defRPr/>
            </a:pPr>
            <a:endParaRPr lang="de-DE"/>
          </a:p>
        </p:txBody>
      </p:sp>
      <p:sp>
        <p:nvSpPr>
          <p:cNvPr id="100" name="Line 76"/>
          <p:cNvSpPr>
            <a:spLocks noChangeShapeType="1"/>
          </p:cNvSpPr>
          <p:nvPr userDrawn="1"/>
        </p:nvSpPr>
        <p:spPr bwMode="auto">
          <a:xfrm>
            <a:off x="8894763" y="7397750"/>
            <a:ext cx="0" cy="352425"/>
          </a:xfrm>
          <a:prstGeom prst="line">
            <a:avLst/>
          </a:prstGeom>
          <a:noFill/>
          <a:ln w="9525">
            <a:solidFill>
              <a:schemeClr val="bg1"/>
            </a:solidFill>
            <a:round/>
            <a:headEnd/>
            <a:tailEnd/>
          </a:ln>
          <a:effectLst/>
        </p:spPr>
        <p:txBody>
          <a:bodyPr/>
          <a:lstStyle/>
          <a:p>
            <a:pPr>
              <a:defRPr/>
            </a:pPr>
            <a:endParaRPr lang="de-DE"/>
          </a:p>
        </p:txBody>
      </p:sp>
      <p:sp>
        <p:nvSpPr>
          <p:cNvPr id="101" name="Line 77"/>
          <p:cNvSpPr>
            <a:spLocks noChangeShapeType="1"/>
          </p:cNvSpPr>
          <p:nvPr userDrawn="1"/>
        </p:nvSpPr>
        <p:spPr bwMode="auto">
          <a:xfrm>
            <a:off x="-468313" y="368300"/>
            <a:ext cx="360363" cy="0"/>
          </a:xfrm>
          <a:prstGeom prst="line">
            <a:avLst/>
          </a:prstGeom>
          <a:noFill/>
          <a:ln w="9525">
            <a:solidFill>
              <a:schemeClr val="bg1"/>
            </a:solidFill>
            <a:round/>
            <a:headEnd/>
            <a:tailEnd/>
          </a:ln>
          <a:effectLst/>
        </p:spPr>
        <p:txBody>
          <a:bodyPr/>
          <a:lstStyle/>
          <a:p>
            <a:pPr>
              <a:defRPr/>
            </a:pPr>
            <a:endParaRPr lang="de-DE"/>
          </a:p>
        </p:txBody>
      </p:sp>
      <p:sp>
        <p:nvSpPr>
          <p:cNvPr id="102" name="Line 78"/>
          <p:cNvSpPr>
            <a:spLocks noChangeShapeType="1"/>
          </p:cNvSpPr>
          <p:nvPr userDrawn="1"/>
        </p:nvSpPr>
        <p:spPr bwMode="auto">
          <a:xfrm>
            <a:off x="9253538" y="368300"/>
            <a:ext cx="360362" cy="0"/>
          </a:xfrm>
          <a:prstGeom prst="line">
            <a:avLst/>
          </a:prstGeom>
          <a:noFill/>
          <a:ln w="9525">
            <a:solidFill>
              <a:schemeClr val="bg1"/>
            </a:solidFill>
            <a:round/>
            <a:headEnd/>
            <a:tailEnd/>
          </a:ln>
          <a:effectLst/>
        </p:spPr>
        <p:txBody>
          <a:bodyPr/>
          <a:lstStyle/>
          <a:p>
            <a:pPr>
              <a:defRPr/>
            </a:pPr>
            <a:endParaRPr lang="de-DE"/>
          </a:p>
        </p:txBody>
      </p:sp>
      <p:sp>
        <p:nvSpPr>
          <p:cNvPr id="103" name="Text Box 79"/>
          <p:cNvSpPr txBox="1">
            <a:spLocks noChangeArrowheads="1"/>
          </p:cNvSpPr>
          <p:nvPr userDrawn="1"/>
        </p:nvSpPr>
        <p:spPr bwMode="auto">
          <a:xfrm>
            <a:off x="-649288" y="536575"/>
            <a:ext cx="6096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Frame 1</a:t>
            </a:r>
          </a:p>
        </p:txBody>
      </p:sp>
      <p:sp>
        <p:nvSpPr>
          <p:cNvPr id="104" name="Line 80"/>
          <p:cNvSpPr>
            <a:spLocks noChangeShapeType="1"/>
          </p:cNvSpPr>
          <p:nvPr userDrawn="1"/>
        </p:nvSpPr>
        <p:spPr bwMode="auto">
          <a:xfrm>
            <a:off x="-468313" y="5770563"/>
            <a:ext cx="360363" cy="0"/>
          </a:xfrm>
          <a:prstGeom prst="line">
            <a:avLst/>
          </a:prstGeom>
          <a:noFill/>
          <a:ln w="9525">
            <a:solidFill>
              <a:schemeClr val="bg1"/>
            </a:solidFill>
            <a:round/>
            <a:headEnd/>
            <a:tailEnd/>
          </a:ln>
          <a:effectLst/>
        </p:spPr>
        <p:txBody>
          <a:bodyPr/>
          <a:lstStyle/>
          <a:p>
            <a:pPr>
              <a:defRPr/>
            </a:pPr>
            <a:endParaRPr lang="de-DE"/>
          </a:p>
        </p:txBody>
      </p:sp>
      <p:sp>
        <p:nvSpPr>
          <p:cNvPr id="105" name="Line 81"/>
          <p:cNvSpPr>
            <a:spLocks noChangeShapeType="1"/>
          </p:cNvSpPr>
          <p:nvPr userDrawn="1"/>
        </p:nvSpPr>
        <p:spPr bwMode="auto">
          <a:xfrm>
            <a:off x="9253538" y="5770563"/>
            <a:ext cx="360362" cy="0"/>
          </a:xfrm>
          <a:prstGeom prst="line">
            <a:avLst/>
          </a:prstGeom>
          <a:noFill/>
          <a:ln w="9525">
            <a:solidFill>
              <a:schemeClr val="bg1"/>
            </a:solidFill>
            <a:round/>
            <a:headEnd/>
            <a:tailEnd/>
          </a:ln>
          <a:effectLst/>
        </p:spPr>
        <p:txBody>
          <a:bodyPr/>
          <a:lstStyle/>
          <a:p>
            <a:pPr>
              <a:defRPr/>
            </a:pPr>
            <a:endParaRPr lang="de-DE"/>
          </a:p>
        </p:txBody>
      </p:sp>
      <p:sp>
        <p:nvSpPr>
          <p:cNvPr id="106" name="Text Box 82"/>
          <p:cNvSpPr txBox="1">
            <a:spLocks noChangeArrowheads="1"/>
          </p:cNvSpPr>
          <p:nvPr userDrawn="1"/>
        </p:nvSpPr>
        <p:spPr bwMode="auto">
          <a:xfrm>
            <a:off x="-828675" y="5541963"/>
            <a:ext cx="76835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Underline 1</a:t>
            </a:r>
          </a:p>
        </p:txBody>
      </p:sp>
      <p:sp>
        <p:nvSpPr>
          <p:cNvPr id="107" name="Rectangle 83"/>
          <p:cNvSpPr>
            <a:spLocks noChangeArrowheads="1"/>
          </p:cNvSpPr>
          <p:nvPr userDrawn="1"/>
        </p:nvSpPr>
        <p:spPr bwMode="auto">
          <a:xfrm>
            <a:off x="0" y="0"/>
            <a:ext cx="1150938" cy="6859588"/>
          </a:xfrm>
          <a:prstGeom prst="rect">
            <a:avLst/>
          </a:prstGeom>
          <a:solidFill>
            <a:srgbClr val="AA1E1E"/>
          </a:solidFill>
          <a:ln w="9525">
            <a:noFill/>
            <a:miter lim="800000"/>
            <a:headEnd/>
            <a:tailEnd/>
          </a:ln>
          <a:effectLst/>
        </p:spPr>
        <p:txBody>
          <a:bodyPr wrap="none" anchor="ctr"/>
          <a:lstStyle/>
          <a:p>
            <a:pPr>
              <a:defRPr/>
            </a:pPr>
            <a:endParaRPr lang="de-DE"/>
          </a:p>
        </p:txBody>
      </p:sp>
      <p:sp>
        <p:nvSpPr>
          <p:cNvPr id="108" name="Line 84"/>
          <p:cNvSpPr>
            <a:spLocks noChangeShapeType="1"/>
          </p:cNvSpPr>
          <p:nvPr userDrawn="1"/>
        </p:nvSpPr>
        <p:spPr bwMode="auto">
          <a:xfrm>
            <a:off x="1150938" y="-661988"/>
            <a:ext cx="0" cy="352425"/>
          </a:xfrm>
          <a:prstGeom prst="line">
            <a:avLst/>
          </a:prstGeom>
          <a:noFill/>
          <a:ln w="9525">
            <a:solidFill>
              <a:schemeClr val="bg1"/>
            </a:solidFill>
            <a:round/>
            <a:headEnd/>
            <a:tailEnd/>
          </a:ln>
          <a:effectLst/>
        </p:spPr>
        <p:txBody>
          <a:bodyPr/>
          <a:lstStyle/>
          <a:p>
            <a:pPr>
              <a:defRPr/>
            </a:pPr>
            <a:endParaRPr lang="de-DE"/>
          </a:p>
        </p:txBody>
      </p:sp>
      <p:sp>
        <p:nvSpPr>
          <p:cNvPr id="109" name="Line 85"/>
          <p:cNvSpPr>
            <a:spLocks noChangeShapeType="1"/>
          </p:cNvSpPr>
          <p:nvPr userDrawn="1"/>
        </p:nvSpPr>
        <p:spPr bwMode="auto">
          <a:xfrm>
            <a:off x="-468313" y="6130925"/>
            <a:ext cx="360363" cy="0"/>
          </a:xfrm>
          <a:prstGeom prst="line">
            <a:avLst/>
          </a:prstGeom>
          <a:noFill/>
          <a:ln w="9525">
            <a:solidFill>
              <a:schemeClr val="bg1"/>
            </a:solidFill>
            <a:round/>
            <a:headEnd/>
            <a:tailEnd/>
          </a:ln>
          <a:effectLst/>
        </p:spPr>
        <p:txBody>
          <a:bodyPr/>
          <a:lstStyle/>
          <a:p>
            <a:pPr>
              <a:defRPr/>
            </a:pPr>
            <a:endParaRPr lang="de-DE"/>
          </a:p>
        </p:txBody>
      </p:sp>
      <p:sp>
        <p:nvSpPr>
          <p:cNvPr id="110" name="Line 86"/>
          <p:cNvSpPr>
            <a:spLocks noChangeShapeType="1"/>
          </p:cNvSpPr>
          <p:nvPr userDrawn="1"/>
        </p:nvSpPr>
        <p:spPr bwMode="auto">
          <a:xfrm>
            <a:off x="9253538" y="6130925"/>
            <a:ext cx="360362" cy="0"/>
          </a:xfrm>
          <a:prstGeom prst="line">
            <a:avLst/>
          </a:prstGeom>
          <a:noFill/>
          <a:ln w="9525">
            <a:solidFill>
              <a:schemeClr val="bg1"/>
            </a:solidFill>
            <a:round/>
            <a:headEnd/>
            <a:tailEnd/>
          </a:ln>
          <a:effectLst/>
        </p:spPr>
        <p:txBody>
          <a:bodyPr/>
          <a:lstStyle/>
          <a:p>
            <a:pPr>
              <a:defRPr/>
            </a:pPr>
            <a:endParaRPr lang="de-DE"/>
          </a:p>
        </p:txBody>
      </p:sp>
      <p:sp>
        <p:nvSpPr>
          <p:cNvPr id="111" name="Text Box 87"/>
          <p:cNvSpPr txBox="1">
            <a:spLocks noChangeArrowheads="1"/>
          </p:cNvSpPr>
          <p:nvPr userDrawn="1"/>
        </p:nvSpPr>
        <p:spPr bwMode="auto">
          <a:xfrm>
            <a:off x="-828675" y="5924550"/>
            <a:ext cx="76835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Underline 2</a:t>
            </a:r>
          </a:p>
        </p:txBody>
      </p:sp>
      <p:sp>
        <p:nvSpPr>
          <p:cNvPr id="112" name="Text Box 88"/>
          <p:cNvSpPr txBox="1">
            <a:spLocks noChangeArrowheads="1"/>
          </p:cNvSpPr>
          <p:nvPr userDrawn="1"/>
        </p:nvSpPr>
        <p:spPr bwMode="auto">
          <a:xfrm>
            <a:off x="9253538" y="5541963"/>
            <a:ext cx="76835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Underline 1</a:t>
            </a:r>
          </a:p>
        </p:txBody>
      </p:sp>
      <p:sp>
        <p:nvSpPr>
          <p:cNvPr id="113" name="Text Box 89"/>
          <p:cNvSpPr txBox="1">
            <a:spLocks noChangeArrowheads="1"/>
          </p:cNvSpPr>
          <p:nvPr userDrawn="1"/>
        </p:nvSpPr>
        <p:spPr bwMode="auto">
          <a:xfrm>
            <a:off x="9253538" y="5924550"/>
            <a:ext cx="76835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Underline 2</a:t>
            </a:r>
          </a:p>
        </p:txBody>
      </p:sp>
      <p:sp>
        <p:nvSpPr>
          <p:cNvPr id="114" name="Text Box 90"/>
          <p:cNvSpPr txBox="1">
            <a:spLocks noChangeArrowheads="1"/>
          </p:cNvSpPr>
          <p:nvPr userDrawn="1"/>
        </p:nvSpPr>
        <p:spPr bwMode="auto">
          <a:xfrm>
            <a:off x="47625" y="6130925"/>
            <a:ext cx="1150937" cy="246223"/>
          </a:xfrm>
          <a:prstGeom prst="rect">
            <a:avLst/>
          </a:prstGeom>
          <a:noFill/>
          <a:ln w="9525">
            <a:noFill/>
            <a:miter lim="800000"/>
            <a:headEnd/>
            <a:tailEnd/>
          </a:ln>
          <a:effectLst/>
        </p:spPr>
        <p:txBody>
          <a:bodyPr wrap="square" tIns="45721" bIns="45721">
            <a:spAutoFit/>
          </a:bodyPr>
          <a:lstStyle/>
          <a:p>
            <a:pPr>
              <a:spcBef>
                <a:spcPct val="50000"/>
              </a:spcBef>
              <a:defRPr/>
            </a:pPr>
            <a:r>
              <a:rPr lang="hr-HR" sz="1000" dirty="0" smtClean="0">
                <a:solidFill>
                  <a:schemeClr val="bg1"/>
                </a:solidFill>
                <a:latin typeface="Verdana" pitchFamily="34" charset="0"/>
              </a:rPr>
              <a:t>Strana</a:t>
            </a:r>
            <a:r>
              <a:rPr lang="en-US" sz="1000" dirty="0" smtClean="0">
                <a:solidFill>
                  <a:schemeClr val="bg1"/>
                </a:solidFill>
                <a:latin typeface="Verdana" pitchFamily="34" charset="0"/>
              </a:rPr>
              <a:t>  </a:t>
            </a:r>
            <a:fld id="{1074DCAB-866E-4502-A6DE-A5AA781B5FBB}" type="slidenum">
              <a:rPr lang="en-US" sz="1000" smtClean="0">
                <a:solidFill>
                  <a:schemeClr val="bg1"/>
                </a:solidFill>
                <a:latin typeface="Verdana" pitchFamily="34" charset="0"/>
              </a:rPr>
              <a:pPr>
                <a:spcBef>
                  <a:spcPct val="50000"/>
                </a:spcBef>
                <a:defRPr/>
              </a:pPr>
              <a:t>‹#›</a:t>
            </a:fld>
            <a:r>
              <a:rPr lang="hr-HR" sz="1000" dirty="0" smtClean="0">
                <a:solidFill>
                  <a:schemeClr val="bg1"/>
                </a:solidFill>
                <a:latin typeface="Verdana" pitchFamily="34" charset="0"/>
              </a:rPr>
              <a:t>/6</a:t>
            </a:r>
            <a:endParaRPr lang="en-US" sz="1000" dirty="0">
              <a:solidFill>
                <a:schemeClr val="bg1"/>
              </a:solidFill>
              <a:latin typeface="Verdana" pitchFamily="34" charset="0"/>
            </a:endParaRPr>
          </a:p>
        </p:txBody>
      </p:sp>
      <p:sp>
        <p:nvSpPr>
          <p:cNvPr id="115" name="Line 92"/>
          <p:cNvSpPr>
            <a:spLocks noChangeShapeType="1"/>
          </p:cNvSpPr>
          <p:nvPr userDrawn="1"/>
        </p:nvSpPr>
        <p:spPr bwMode="auto">
          <a:xfrm>
            <a:off x="1150938" y="7177088"/>
            <a:ext cx="0" cy="352425"/>
          </a:xfrm>
          <a:prstGeom prst="line">
            <a:avLst/>
          </a:prstGeom>
          <a:noFill/>
          <a:ln w="9525">
            <a:solidFill>
              <a:schemeClr val="bg1"/>
            </a:solidFill>
            <a:round/>
            <a:headEnd/>
            <a:tailEnd/>
          </a:ln>
          <a:effectLst/>
        </p:spPr>
        <p:txBody>
          <a:bodyPr/>
          <a:lstStyle/>
          <a:p>
            <a:pPr>
              <a:defRPr/>
            </a:pPr>
            <a:endParaRPr lang="de-DE"/>
          </a:p>
        </p:txBody>
      </p:sp>
      <p:sp>
        <p:nvSpPr>
          <p:cNvPr id="116" name="Text Box 93"/>
          <p:cNvSpPr txBox="1">
            <a:spLocks noChangeArrowheads="1"/>
          </p:cNvSpPr>
          <p:nvPr userDrawn="1"/>
        </p:nvSpPr>
        <p:spPr bwMode="auto">
          <a:xfrm>
            <a:off x="971550" y="-890588"/>
            <a:ext cx="6096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Frame 2</a:t>
            </a:r>
          </a:p>
        </p:txBody>
      </p:sp>
      <p:sp>
        <p:nvSpPr>
          <p:cNvPr id="117" name="Text Box 94"/>
          <p:cNvSpPr txBox="1">
            <a:spLocks noChangeArrowheads="1"/>
          </p:cNvSpPr>
          <p:nvPr userDrawn="1"/>
        </p:nvSpPr>
        <p:spPr bwMode="auto">
          <a:xfrm>
            <a:off x="1511300" y="7177088"/>
            <a:ext cx="6096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Frame 2</a:t>
            </a:r>
          </a:p>
        </p:txBody>
      </p:sp>
      <p:sp>
        <p:nvSpPr>
          <p:cNvPr id="118" name="Text Box 95"/>
          <p:cNvSpPr txBox="1">
            <a:spLocks noChangeArrowheads="1"/>
          </p:cNvSpPr>
          <p:nvPr userDrawn="1"/>
        </p:nvSpPr>
        <p:spPr bwMode="auto">
          <a:xfrm>
            <a:off x="250825" y="7177088"/>
            <a:ext cx="6096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Frame 1</a:t>
            </a:r>
          </a:p>
        </p:txBody>
      </p:sp>
      <p:sp>
        <p:nvSpPr>
          <p:cNvPr id="119" name="Line 96"/>
          <p:cNvSpPr>
            <a:spLocks noChangeShapeType="1"/>
          </p:cNvSpPr>
          <p:nvPr userDrawn="1"/>
        </p:nvSpPr>
        <p:spPr bwMode="auto">
          <a:xfrm>
            <a:off x="1511300" y="-841375"/>
            <a:ext cx="0" cy="531812"/>
          </a:xfrm>
          <a:prstGeom prst="line">
            <a:avLst/>
          </a:prstGeom>
          <a:noFill/>
          <a:ln w="9525">
            <a:solidFill>
              <a:schemeClr val="bg1"/>
            </a:solidFill>
            <a:round/>
            <a:headEnd/>
            <a:tailEnd/>
          </a:ln>
          <a:effectLst/>
        </p:spPr>
        <p:txBody>
          <a:bodyPr/>
          <a:lstStyle/>
          <a:p>
            <a:pPr>
              <a:defRPr/>
            </a:pPr>
            <a:endParaRPr lang="de-DE"/>
          </a:p>
        </p:txBody>
      </p:sp>
      <p:sp>
        <p:nvSpPr>
          <p:cNvPr id="120" name="Line 97"/>
          <p:cNvSpPr>
            <a:spLocks noChangeShapeType="1"/>
          </p:cNvSpPr>
          <p:nvPr userDrawn="1"/>
        </p:nvSpPr>
        <p:spPr bwMode="auto">
          <a:xfrm>
            <a:off x="1511300" y="7177088"/>
            <a:ext cx="0" cy="352425"/>
          </a:xfrm>
          <a:prstGeom prst="line">
            <a:avLst/>
          </a:prstGeom>
          <a:noFill/>
          <a:ln w="9525">
            <a:solidFill>
              <a:schemeClr val="bg1"/>
            </a:solidFill>
            <a:round/>
            <a:headEnd/>
            <a:tailEnd/>
          </a:ln>
          <a:effectLst/>
        </p:spPr>
        <p:txBody>
          <a:bodyPr/>
          <a:lstStyle/>
          <a:p>
            <a:pPr>
              <a:defRPr/>
            </a:pPr>
            <a:endParaRPr lang="de-DE"/>
          </a:p>
        </p:txBody>
      </p:sp>
      <p:sp>
        <p:nvSpPr>
          <p:cNvPr id="121" name="Line 98"/>
          <p:cNvSpPr>
            <a:spLocks noChangeShapeType="1"/>
          </p:cNvSpPr>
          <p:nvPr userDrawn="1"/>
        </p:nvSpPr>
        <p:spPr bwMode="auto">
          <a:xfrm>
            <a:off x="-468313" y="908050"/>
            <a:ext cx="360363" cy="0"/>
          </a:xfrm>
          <a:prstGeom prst="line">
            <a:avLst/>
          </a:prstGeom>
          <a:noFill/>
          <a:ln w="9525">
            <a:solidFill>
              <a:schemeClr val="bg1"/>
            </a:solidFill>
            <a:round/>
            <a:headEnd/>
            <a:tailEnd/>
          </a:ln>
          <a:effectLst/>
        </p:spPr>
        <p:txBody>
          <a:bodyPr/>
          <a:lstStyle/>
          <a:p>
            <a:pPr>
              <a:defRPr/>
            </a:pPr>
            <a:endParaRPr lang="de-DE"/>
          </a:p>
        </p:txBody>
      </p:sp>
      <p:sp>
        <p:nvSpPr>
          <p:cNvPr id="122" name="Line 99"/>
          <p:cNvSpPr>
            <a:spLocks noChangeShapeType="1"/>
          </p:cNvSpPr>
          <p:nvPr userDrawn="1"/>
        </p:nvSpPr>
        <p:spPr bwMode="auto">
          <a:xfrm>
            <a:off x="9253538" y="908050"/>
            <a:ext cx="360362" cy="0"/>
          </a:xfrm>
          <a:prstGeom prst="line">
            <a:avLst/>
          </a:prstGeom>
          <a:noFill/>
          <a:ln w="9525">
            <a:solidFill>
              <a:schemeClr val="bg1"/>
            </a:solidFill>
            <a:round/>
            <a:headEnd/>
            <a:tailEnd/>
          </a:ln>
          <a:effectLst/>
        </p:spPr>
        <p:txBody>
          <a:bodyPr/>
          <a:lstStyle/>
          <a:p>
            <a:pPr>
              <a:defRPr/>
            </a:pPr>
            <a:endParaRPr lang="de-DE"/>
          </a:p>
        </p:txBody>
      </p:sp>
      <p:sp>
        <p:nvSpPr>
          <p:cNvPr id="123" name="Line 100"/>
          <p:cNvSpPr>
            <a:spLocks noChangeShapeType="1"/>
          </p:cNvSpPr>
          <p:nvPr userDrawn="1"/>
        </p:nvSpPr>
        <p:spPr bwMode="auto">
          <a:xfrm>
            <a:off x="4032250" y="-661988"/>
            <a:ext cx="0" cy="352425"/>
          </a:xfrm>
          <a:prstGeom prst="line">
            <a:avLst/>
          </a:prstGeom>
          <a:noFill/>
          <a:ln w="9525">
            <a:solidFill>
              <a:schemeClr val="bg1"/>
            </a:solidFill>
            <a:round/>
            <a:headEnd/>
            <a:tailEnd/>
          </a:ln>
          <a:effectLst/>
        </p:spPr>
        <p:txBody>
          <a:bodyPr/>
          <a:lstStyle/>
          <a:p>
            <a:pPr>
              <a:defRPr/>
            </a:pPr>
            <a:endParaRPr lang="de-DE"/>
          </a:p>
        </p:txBody>
      </p:sp>
      <p:sp>
        <p:nvSpPr>
          <p:cNvPr id="124" name="Line 101"/>
          <p:cNvSpPr>
            <a:spLocks noChangeShapeType="1"/>
          </p:cNvSpPr>
          <p:nvPr userDrawn="1"/>
        </p:nvSpPr>
        <p:spPr bwMode="auto">
          <a:xfrm>
            <a:off x="3851275" y="-669925"/>
            <a:ext cx="0" cy="352425"/>
          </a:xfrm>
          <a:prstGeom prst="line">
            <a:avLst/>
          </a:prstGeom>
          <a:noFill/>
          <a:ln w="9525">
            <a:solidFill>
              <a:schemeClr val="bg1"/>
            </a:solidFill>
            <a:round/>
            <a:headEnd/>
            <a:tailEnd/>
          </a:ln>
          <a:effectLst/>
        </p:spPr>
        <p:txBody>
          <a:bodyPr/>
          <a:lstStyle/>
          <a:p>
            <a:pPr>
              <a:defRPr/>
            </a:pPr>
            <a:endParaRPr lang="de-DE"/>
          </a:p>
        </p:txBody>
      </p:sp>
      <p:sp>
        <p:nvSpPr>
          <p:cNvPr id="125" name="Line 102"/>
          <p:cNvSpPr>
            <a:spLocks noChangeShapeType="1"/>
          </p:cNvSpPr>
          <p:nvPr userDrawn="1"/>
        </p:nvSpPr>
        <p:spPr bwMode="auto">
          <a:xfrm>
            <a:off x="6553200" y="-863600"/>
            <a:ext cx="0" cy="352425"/>
          </a:xfrm>
          <a:prstGeom prst="line">
            <a:avLst/>
          </a:prstGeom>
          <a:noFill/>
          <a:ln w="9525">
            <a:solidFill>
              <a:schemeClr val="bg1"/>
            </a:solidFill>
            <a:round/>
            <a:headEnd/>
            <a:tailEnd/>
          </a:ln>
          <a:effectLst/>
        </p:spPr>
        <p:txBody>
          <a:bodyPr/>
          <a:lstStyle/>
          <a:p>
            <a:pPr>
              <a:defRPr/>
            </a:pPr>
            <a:endParaRPr lang="de-DE"/>
          </a:p>
        </p:txBody>
      </p:sp>
      <p:sp>
        <p:nvSpPr>
          <p:cNvPr id="126" name="Line 103"/>
          <p:cNvSpPr>
            <a:spLocks noChangeShapeType="1"/>
          </p:cNvSpPr>
          <p:nvPr userDrawn="1"/>
        </p:nvSpPr>
        <p:spPr bwMode="auto">
          <a:xfrm>
            <a:off x="6372225" y="-871538"/>
            <a:ext cx="0" cy="352425"/>
          </a:xfrm>
          <a:prstGeom prst="line">
            <a:avLst/>
          </a:prstGeom>
          <a:noFill/>
          <a:ln w="9525">
            <a:solidFill>
              <a:schemeClr val="bg1"/>
            </a:solidFill>
            <a:round/>
            <a:headEnd/>
            <a:tailEnd/>
          </a:ln>
          <a:effectLst/>
        </p:spPr>
        <p:txBody>
          <a:bodyPr/>
          <a:lstStyle/>
          <a:p>
            <a:pPr>
              <a:defRPr/>
            </a:pPr>
            <a:endParaRPr lang="de-DE"/>
          </a:p>
        </p:txBody>
      </p:sp>
      <p:sp>
        <p:nvSpPr>
          <p:cNvPr id="127" name="Line 104"/>
          <p:cNvSpPr>
            <a:spLocks noChangeShapeType="1"/>
          </p:cNvSpPr>
          <p:nvPr userDrawn="1"/>
        </p:nvSpPr>
        <p:spPr bwMode="auto">
          <a:xfrm>
            <a:off x="5294313" y="-841375"/>
            <a:ext cx="0" cy="531812"/>
          </a:xfrm>
          <a:prstGeom prst="line">
            <a:avLst/>
          </a:prstGeom>
          <a:noFill/>
          <a:ln w="9525">
            <a:solidFill>
              <a:schemeClr val="bg1"/>
            </a:solidFill>
            <a:round/>
            <a:headEnd/>
            <a:tailEnd/>
          </a:ln>
          <a:effectLst/>
        </p:spPr>
        <p:txBody>
          <a:bodyPr/>
          <a:lstStyle/>
          <a:p>
            <a:pPr>
              <a:defRPr/>
            </a:pPr>
            <a:endParaRPr lang="de-DE"/>
          </a:p>
        </p:txBody>
      </p:sp>
      <p:sp>
        <p:nvSpPr>
          <p:cNvPr id="128" name="Line 105"/>
          <p:cNvSpPr>
            <a:spLocks noChangeShapeType="1"/>
          </p:cNvSpPr>
          <p:nvPr userDrawn="1"/>
        </p:nvSpPr>
        <p:spPr bwMode="auto">
          <a:xfrm>
            <a:off x="5113338" y="-841375"/>
            <a:ext cx="0" cy="523875"/>
          </a:xfrm>
          <a:prstGeom prst="line">
            <a:avLst/>
          </a:prstGeom>
          <a:noFill/>
          <a:ln w="9525">
            <a:solidFill>
              <a:schemeClr val="bg1"/>
            </a:solidFill>
            <a:round/>
            <a:headEnd/>
            <a:tailEnd/>
          </a:ln>
          <a:effectLst/>
        </p:spPr>
        <p:txBody>
          <a:bodyPr/>
          <a:lstStyle/>
          <a:p>
            <a:pPr>
              <a:defRPr/>
            </a:pPr>
            <a:endParaRPr lang="de-DE"/>
          </a:p>
        </p:txBody>
      </p:sp>
      <p:sp>
        <p:nvSpPr>
          <p:cNvPr id="129" name="Text Box 106"/>
          <p:cNvSpPr txBox="1">
            <a:spLocks noChangeArrowheads="1"/>
          </p:cNvSpPr>
          <p:nvPr userDrawn="1"/>
        </p:nvSpPr>
        <p:spPr bwMode="auto">
          <a:xfrm>
            <a:off x="2232025" y="-481013"/>
            <a:ext cx="6731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Column 1</a:t>
            </a:r>
          </a:p>
        </p:txBody>
      </p:sp>
      <p:sp>
        <p:nvSpPr>
          <p:cNvPr id="130" name="Text Box 107"/>
          <p:cNvSpPr txBox="1">
            <a:spLocks noChangeArrowheads="1"/>
          </p:cNvSpPr>
          <p:nvPr userDrawn="1"/>
        </p:nvSpPr>
        <p:spPr bwMode="auto">
          <a:xfrm>
            <a:off x="4933950" y="-481013"/>
            <a:ext cx="6731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Column 2</a:t>
            </a:r>
          </a:p>
        </p:txBody>
      </p:sp>
      <p:sp>
        <p:nvSpPr>
          <p:cNvPr id="131" name="Text Box 108"/>
          <p:cNvSpPr txBox="1">
            <a:spLocks noChangeArrowheads="1"/>
          </p:cNvSpPr>
          <p:nvPr userDrawn="1"/>
        </p:nvSpPr>
        <p:spPr bwMode="auto">
          <a:xfrm>
            <a:off x="7273925" y="-711200"/>
            <a:ext cx="6731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Column 3</a:t>
            </a:r>
          </a:p>
        </p:txBody>
      </p:sp>
      <p:sp>
        <p:nvSpPr>
          <p:cNvPr id="132" name="Text Box 109"/>
          <p:cNvSpPr txBox="1">
            <a:spLocks noChangeArrowheads="1"/>
          </p:cNvSpPr>
          <p:nvPr userDrawn="1"/>
        </p:nvSpPr>
        <p:spPr bwMode="auto">
          <a:xfrm>
            <a:off x="2951163" y="-841375"/>
            <a:ext cx="6731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Column 1</a:t>
            </a:r>
          </a:p>
        </p:txBody>
      </p:sp>
      <p:sp>
        <p:nvSpPr>
          <p:cNvPr id="133" name="Text Box 110"/>
          <p:cNvSpPr txBox="1">
            <a:spLocks noChangeArrowheads="1"/>
          </p:cNvSpPr>
          <p:nvPr userDrawn="1"/>
        </p:nvSpPr>
        <p:spPr bwMode="auto">
          <a:xfrm>
            <a:off x="6734175" y="-841375"/>
            <a:ext cx="6731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Column 2</a:t>
            </a:r>
          </a:p>
        </p:txBody>
      </p:sp>
      <p:sp>
        <p:nvSpPr>
          <p:cNvPr id="134" name="Text Box 111"/>
          <p:cNvSpPr txBox="1">
            <a:spLocks noChangeArrowheads="1"/>
          </p:cNvSpPr>
          <p:nvPr userDrawn="1"/>
        </p:nvSpPr>
        <p:spPr bwMode="auto">
          <a:xfrm>
            <a:off x="9253538" y="3068638"/>
            <a:ext cx="584200"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Content</a:t>
            </a:r>
          </a:p>
        </p:txBody>
      </p:sp>
      <p:sp>
        <p:nvSpPr>
          <p:cNvPr id="135" name="Text Box 112"/>
          <p:cNvSpPr txBox="1">
            <a:spLocks noChangeArrowheads="1"/>
          </p:cNvSpPr>
          <p:nvPr userDrawn="1"/>
        </p:nvSpPr>
        <p:spPr bwMode="auto">
          <a:xfrm>
            <a:off x="4575175" y="7177088"/>
            <a:ext cx="582613" cy="228600"/>
          </a:xfrm>
          <a:prstGeom prst="rect">
            <a:avLst/>
          </a:prstGeom>
          <a:noFill/>
          <a:ln w="9525">
            <a:noFill/>
            <a:miter lim="800000"/>
            <a:headEnd/>
            <a:tailEnd/>
          </a:ln>
          <a:effectLst/>
        </p:spPr>
        <p:txBody>
          <a:bodyPr wrap="none" tIns="45721" bIns="45721">
            <a:spAutoFit/>
          </a:bodyPr>
          <a:lstStyle/>
          <a:p>
            <a:pPr>
              <a:defRPr/>
            </a:pPr>
            <a:r>
              <a:rPr lang="en-US" sz="900">
                <a:solidFill>
                  <a:schemeClr val="bg1"/>
                </a:solidFill>
              </a:rPr>
              <a:t>Content</a:t>
            </a:r>
          </a:p>
        </p:txBody>
      </p:sp>
      <p:pic>
        <p:nvPicPr>
          <p:cNvPr id="136" name="Slika 70" descr="www.topomatika.hr" title="www.topomatika.hr">
            <a:hlinkClick r:id="rId9"/>
          </p:cNvPr>
          <p:cNvPicPr>
            <a:picLocks noChangeAspect="1"/>
          </p:cNvPicPr>
          <p:nvPr userDrawn="1"/>
        </p:nvPicPr>
        <p:blipFill>
          <a:blip r:embed="rId10" cstate="print"/>
          <a:srcRect/>
          <a:stretch>
            <a:fillRect/>
          </a:stretch>
        </p:blipFill>
        <p:spPr bwMode="auto">
          <a:xfrm>
            <a:off x="7096125" y="6119813"/>
            <a:ext cx="1800225"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36" r:id="rId2"/>
    <p:sldLayoutId id="2147483740" r:id="rId3"/>
    <p:sldLayoutId id="2147483741" r:id="rId4"/>
  </p:sldLayoutIdLst>
  <p:transition/>
  <p:timing>
    <p:tnLst>
      <p:par>
        <p:cTn id="1" dur="indefinite" restart="never" nodeType="tmRoot"/>
      </p:par>
    </p:tnLst>
  </p:timing>
  <p:txStyles>
    <p:titleStyle>
      <a:lvl1pPr algn="l" rtl="0" eaLnBrk="0" fontAlgn="base" hangingPunct="0">
        <a:spcBef>
          <a:spcPct val="0"/>
        </a:spcBef>
        <a:spcAft>
          <a:spcPct val="0"/>
        </a:spcAft>
        <a:defRPr sz="1400" b="1">
          <a:solidFill>
            <a:srgbClr val="AA1E1E"/>
          </a:solidFill>
          <a:latin typeface="+mj-lt"/>
          <a:ea typeface="+mj-ea"/>
          <a:cs typeface="+mj-cs"/>
        </a:defRPr>
      </a:lvl1pPr>
      <a:lvl2pPr algn="l" rtl="0" eaLnBrk="0" fontAlgn="base" hangingPunct="0">
        <a:spcBef>
          <a:spcPct val="0"/>
        </a:spcBef>
        <a:spcAft>
          <a:spcPct val="0"/>
        </a:spcAft>
        <a:defRPr sz="1400" b="1">
          <a:solidFill>
            <a:srgbClr val="AA1E1E"/>
          </a:solidFill>
          <a:latin typeface="Verdana" pitchFamily="34" charset="0"/>
        </a:defRPr>
      </a:lvl2pPr>
      <a:lvl3pPr algn="l" rtl="0" eaLnBrk="0" fontAlgn="base" hangingPunct="0">
        <a:spcBef>
          <a:spcPct val="0"/>
        </a:spcBef>
        <a:spcAft>
          <a:spcPct val="0"/>
        </a:spcAft>
        <a:defRPr sz="1400" b="1">
          <a:solidFill>
            <a:srgbClr val="AA1E1E"/>
          </a:solidFill>
          <a:latin typeface="Verdana" pitchFamily="34" charset="0"/>
        </a:defRPr>
      </a:lvl3pPr>
      <a:lvl4pPr algn="l" rtl="0" eaLnBrk="0" fontAlgn="base" hangingPunct="0">
        <a:spcBef>
          <a:spcPct val="0"/>
        </a:spcBef>
        <a:spcAft>
          <a:spcPct val="0"/>
        </a:spcAft>
        <a:defRPr sz="1400" b="1">
          <a:solidFill>
            <a:srgbClr val="AA1E1E"/>
          </a:solidFill>
          <a:latin typeface="Verdana" pitchFamily="34" charset="0"/>
        </a:defRPr>
      </a:lvl4pPr>
      <a:lvl5pPr algn="l" rtl="0" eaLnBrk="0" fontAlgn="base" hangingPunct="0">
        <a:spcBef>
          <a:spcPct val="0"/>
        </a:spcBef>
        <a:spcAft>
          <a:spcPct val="0"/>
        </a:spcAft>
        <a:defRPr sz="1400" b="1">
          <a:solidFill>
            <a:srgbClr val="AA1E1E"/>
          </a:solidFill>
          <a:latin typeface="Verdana" pitchFamily="34" charset="0"/>
        </a:defRPr>
      </a:lvl5pPr>
      <a:lvl6pPr marL="457200" algn="l" rtl="0" eaLnBrk="1" fontAlgn="base" hangingPunct="1">
        <a:spcBef>
          <a:spcPct val="0"/>
        </a:spcBef>
        <a:spcAft>
          <a:spcPct val="0"/>
        </a:spcAft>
        <a:defRPr sz="1400" b="1">
          <a:solidFill>
            <a:srgbClr val="AA1E1E"/>
          </a:solidFill>
          <a:latin typeface="Verdana" pitchFamily="34" charset="0"/>
        </a:defRPr>
      </a:lvl6pPr>
      <a:lvl7pPr marL="914400" algn="l" rtl="0" eaLnBrk="1" fontAlgn="base" hangingPunct="1">
        <a:spcBef>
          <a:spcPct val="0"/>
        </a:spcBef>
        <a:spcAft>
          <a:spcPct val="0"/>
        </a:spcAft>
        <a:defRPr sz="1400" b="1">
          <a:solidFill>
            <a:srgbClr val="AA1E1E"/>
          </a:solidFill>
          <a:latin typeface="Verdana" pitchFamily="34" charset="0"/>
        </a:defRPr>
      </a:lvl7pPr>
      <a:lvl8pPr marL="1371600" algn="l" rtl="0" eaLnBrk="1" fontAlgn="base" hangingPunct="1">
        <a:spcBef>
          <a:spcPct val="0"/>
        </a:spcBef>
        <a:spcAft>
          <a:spcPct val="0"/>
        </a:spcAft>
        <a:defRPr sz="1400" b="1">
          <a:solidFill>
            <a:srgbClr val="AA1E1E"/>
          </a:solidFill>
          <a:latin typeface="Verdana" pitchFamily="34" charset="0"/>
        </a:defRPr>
      </a:lvl8pPr>
      <a:lvl9pPr marL="1828800" algn="l" rtl="0" eaLnBrk="1" fontAlgn="base" hangingPunct="1">
        <a:spcBef>
          <a:spcPct val="0"/>
        </a:spcBef>
        <a:spcAft>
          <a:spcPct val="0"/>
        </a:spcAft>
        <a:defRPr sz="1400" b="1">
          <a:solidFill>
            <a:srgbClr val="AA1E1E"/>
          </a:solidFill>
          <a:latin typeface="Verdana" pitchFamily="34" charset="0"/>
        </a:defRPr>
      </a:lvl9pPr>
    </p:titleStyle>
    <p:bodyStyle>
      <a:lvl1pPr marL="93663" indent="-93663" algn="l" rtl="0" eaLnBrk="0" fontAlgn="base" hangingPunct="0">
        <a:spcBef>
          <a:spcPct val="20000"/>
        </a:spcBef>
        <a:spcAft>
          <a:spcPct val="0"/>
        </a:spcAft>
        <a:buClr>
          <a:srgbClr val="AA1E1E"/>
        </a:buClr>
        <a:buFont typeface="Verdana" pitchFamily="34" charset="0"/>
        <a:buChar char="·"/>
        <a:defRPr sz="1200">
          <a:solidFill>
            <a:schemeClr val="tx1"/>
          </a:solidFill>
          <a:latin typeface="+mn-lt"/>
          <a:ea typeface="+mn-ea"/>
          <a:cs typeface="+mn-cs"/>
        </a:defRPr>
      </a:lvl1pPr>
      <a:lvl2pPr marL="354013" indent="-80963" algn="l" rtl="0" eaLnBrk="0" fontAlgn="base" hangingPunct="0">
        <a:spcBef>
          <a:spcPct val="20000"/>
        </a:spcBef>
        <a:spcAft>
          <a:spcPct val="0"/>
        </a:spcAft>
        <a:buClr>
          <a:srgbClr val="AA1E1E"/>
        </a:buClr>
        <a:buFont typeface="Verdana" pitchFamily="34" charset="0"/>
        <a:buChar char="·"/>
        <a:defRPr sz="1200">
          <a:solidFill>
            <a:schemeClr val="tx1"/>
          </a:solidFill>
          <a:latin typeface="+mn-lt"/>
        </a:defRPr>
      </a:lvl2pPr>
      <a:lvl3pPr marL="625475" indent="-92075" algn="l" rtl="0" eaLnBrk="0" fontAlgn="base" hangingPunct="0">
        <a:spcBef>
          <a:spcPct val="20000"/>
        </a:spcBef>
        <a:spcAft>
          <a:spcPct val="0"/>
        </a:spcAft>
        <a:buClr>
          <a:srgbClr val="AA1E1E"/>
        </a:buClr>
        <a:buFont typeface="Verdana" pitchFamily="34" charset="0"/>
        <a:buChar char="·"/>
        <a:defRPr sz="1200">
          <a:solidFill>
            <a:schemeClr val="tx1"/>
          </a:solidFill>
          <a:latin typeface="+mn-lt"/>
        </a:defRPr>
      </a:lvl3pPr>
      <a:lvl4pPr marL="895350" indent="-90488" algn="l" rtl="0" eaLnBrk="0" fontAlgn="base" hangingPunct="0">
        <a:spcBef>
          <a:spcPct val="20000"/>
        </a:spcBef>
        <a:spcAft>
          <a:spcPct val="0"/>
        </a:spcAft>
        <a:buClr>
          <a:srgbClr val="AA1E1E"/>
        </a:buClr>
        <a:buFont typeface="Verdana" pitchFamily="34" charset="0"/>
        <a:buChar char="·"/>
        <a:defRPr sz="1200">
          <a:solidFill>
            <a:schemeClr val="tx1"/>
          </a:solidFill>
          <a:latin typeface="+mn-lt"/>
        </a:defRPr>
      </a:lvl4pPr>
      <a:lvl5pPr marL="1166813" indent="-92075" algn="l" rtl="0" eaLnBrk="0" fontAlgn="base" hangingPunct="0">
        <a:spcBef>
          <a:spcPct val="20000"/>
        </a:spcBef>
        <a:spcAft>
          <a:spcPct val="0"/>
        </a:spcAft>
        <a:buClr>
          <a:srgbClr val="AA1E1E"/>
        </a:buClr>
        <a:buFont typeface="Verdana" pitchFamily="34" charset="0"/>
        <a:buChar char="·"/>
        <a:defRPr sz="1200">
          <a:solidFill>
            <a:schemeClr val="tx1"/>
          </a:solidFill>
          <a:latin typeface="+mn-lt"/>
        </a:defRPr>
      </a:lvl5pPr>
      <a:lvl6pPr marL="16240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6pPr>
      <a:lvl7pPr marL="20812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7pPr>
      <a:lvl8pPr marL="25384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8pPr>
      <a:lvl9pPr marL="29956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topomatika.hr/TRITOP_Deformation-analiza_deformacija.html" TargetMode="External"/><Relationship Id="rId3" Type="http://schemas.openxmlformats.org/officeDocument/2006/relationships/hyperlink" Target="mailto:n.drvar@topomatika.hr?subject=Predavanje%20na%20Gra&#273;evinskom%20fakultetu%20u%20Zagrebu" TargetMode="External"/><Relationship Id="rId7" Type="http://schemas.openxmlformats.org/officeDocument/2006/relationships/hyperlink" Target="http://www.3d-deformacije.com/pontos-dinamicki-3d-pomaci" TargetMode="External"/><Relationship Id="rId12" Type="http://schemas.openxmlformats.org/officeDocument/2006/relationships/image" Target="../media/image8.jpe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www.3d-deformacije.com/aramis-opticko-mjerenje-3d-deformacija" TargetMode="External"/><Relationship Id="rId5" Type="http://schemas.openxmlformats.org/officeDocument/2006/relationships/hyperlink" Target="http://www.topomatika.hr/tritop.html" TargetMode="External"/><Relationship Id="rId15" Type="http://schemas.openxmlformats.org/officeDocument/2006/relationships/hyperlink" Target="http://www.topomatika.hr/atos.html" TargetMode="External"/><Relationship Id="rId10" Type="http://schemas.openxmlformats.org/officeDocument/2006/relationships/image" Target="../media/image7.jpeg"/><Relationship Id="rId4" Type="http://schemas.openxmlformats.org/officeDocument/2006/relationships/hyperlink" Target="http://www.topomatika.hr/" TargetMode="External"/><Relationship Id="rId9" Type="http://schemas.openxmlformats.org/officeDocument/2006/relationships/hyperlink" Target="http://www.3d-deformacije.com/argus-analiza-oblikovanja-limova" TargetMode="External"/><Relationship Id="rId1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hyperlink" Target="http://www.3d-deformacije.com/argus-princip-mjerenja" TargetMode="External"/><Relationship Id="rId3" Type="http://schemas.openxmlformats.org/officeDocument/2006/relationships/hyperlink" Target="http://www.topomatika.hr/atos_core.html" TargetMode="External"/><Relationship Id="rId7" Type="http://schemas.openxmlformats.org/officeDocument/2006/relationships/hyperlink" Target="http://www.3d-deformacije.com/aramis-princip-mjerenja" TargetMode="External"/><Relationship Id="rId2" Type="http://schemas.openxmlformats.org/officeDocument/2006/relationships/hyperlink" Target="http://www.topomatika.hr/atos.html" TargetMode="External"/><Relationship Id="rId1" Type="http://schemas.openxmlformats.org/officeDocument/2006/relationships/slideLayout" Target="../slideLayouts/slideLayout2.xml"/><Relationship Id="rId6" Type="http://schemas.openxmlformats.org/officeDocument/2006/relationships/hyperlink" Target="http://www.3d-deformacije.com/pontos-princip-mjerenja" TargetMode="External"/><Relationship Id="rId5" Type="http://schemas.openxmlformats.org/officeDocument/2006/relationships/hyperlink" Target="http://www.topomatika.hr/TRITOP_Deformation-analiza_deformacija.html" TargetMode="External"/><Relationship Id="rId4" Type="http://schemas.openxmlformats.org/officeDocument/2006/relationships/hyperlink" Target="http://www.topomatika.hr/tritop.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hyperlink" Target="http://topomatika.hr/tritop.html" TargetMode="External"/><Relationship Id="rId7" Type="http://schemas.openxmlformats.org/officeDocument/2006/relationships/image" Target="../media/image7.jpeg"/><Relationship Id="rId12" Type="http://schemas.openxmlformats.org/officeDocument/2006/relationships/hyperlink" Target="http://www.gom.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hyperlink" Target="http://www.3d-deformacije.com/" TargetMode="External"/><Relationship Id="rId10" Type="http://schemas.openxmlformats.org/officeDocument/2006/relationships/hyperlink" Target="http://topomatika.hr/atos.html" TargetMode="External"/><Relationship Id="rId4" Type="http://schemas.openxmlformats.org/officeDocument/2006/relationships/image" Target="../media/image5.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hyperlink" Target="http://topomatika.hr/ATOS-for-education.html" TargetMode="External"/><Relationship Id="rId3" Type="http://schemas.openxmlformats.org/officeDocument/2006/relationships/hyperlink" Target="http://www.topomatika.hr/atos_triple_scan.html" TargetMode="External"/><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gom.com/"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topomatika.hr/atos_scanbox_4105.html" TargetMode="External"/><Relationship Id="rId1" Type="http://schemas.openxmlformats.org/officeDocument/2006/relationships/slideLayout" Target="../slideLayouts/slideLayout2.xml"/><Relationship Id="rId5" Type="http://schemas.openxmlformats.org/officeDocument/2006/relationships/hyperlink" Target="mailto:info@topomatika.hr" TargetMode="External"/><Relationship Id="rId4" Type="http://schemas.openxmlformats.org/officeDocument/2006/relationships/hyperlink" Target="http://topomatika.hr/kontakt.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topomatika.hr/tritop.html"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12.jpeg"/><Relationship Id="rId4" Type="http://schemas.openxmlformats.org/officeDocument/2006/relationships/image" Target="../media/image17.jpeg"/><Relationship Id="rId9" Type="http://schemas.openxmlformats.org/officeDocument/2006/relationships/hyperlink" Target="http://www.gom.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3d-deformacije.com/argus-analiza-oblikovanja-limova" TargetMode="External"/><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jpeg"/><Relationship Id="rId5" Type="http://schemas.openxmlformats.org/officeDocument/2006/relationships/image" Target="../media/image25.png"/><Relationship Id="rId15" Type="http://schemas.openxmlformats.org/officeDocument/2006/relationships/image" Target="../media/image12.jpe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hyperlink" Target="http://www.gom.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gom.com/" TargetMode="Externa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jpe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12.jpeg"/><Relationship Id="rId9" Type="http://schemas.openxmlformats.org/officeDocument/2006/relationships/hyperlink" Target="http://www.3d-deformacije.com/aramis-princip-mjerenj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topomatika.hr/TRITOP_Deformation-analiza_deformacija.html" TargetMode="External"/><Relationship Id="rId3" Type="http://schemas.openxmlformats.org/officeDocument/2006/relationships/hyperlink" Target="mailto:n.drvar@topomatika.hr?subject=Predavanje%20na%20Gra&#273;evinskom%20fakultetu%20u%20Zagrebu" TargetMode="External"/><Relationship Id="rId7" Type="http://schemas.openxmlformats.org/officeDocument/2006/relationships/hyperlink" Target="http://www.3d-deformacije.com/pontos-dinamicki-3d-pomaci" TargetMode="External"/><Relationship Id="rId12" Type="http://schemas.openxmlformats.org/officeDocument/2006/relationships/image" Target="../media/image8.jpeg"/><Relationship Id="rId17"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http://www.3d-deformacije.com/aramis-opticko-mjerenje-3d-deformacija" TargetMode="External"/><Relationship Id="rId5" Type="http://schemas.openxmlformats.org/officeDocument/2006/relationships/hyperlink" Target="http://www.topomatika.hr/tritop.html" TargetMode="External"/><Relationship Id="rId15" Type="http://schemas.openxmlformats.org/officeDocument/2006/relationships/hyperlink" Target="http://www.topomatika.hr/atos.html" TargetMode="External"/><Relationship Id="rId10" Type="http://schemas.openxmlformats.org/officeDocument/2006/relationships/image" Target="../media/image7.jpeg"/><Relationship Id="rId4" Type="http://schemas.openxmlformats.org/officeDocument/2006/relationships/hyperlink" Target="http://www.topomatika.hr/" TargetMode="External"/><Relationship Id="rId9" Type="http://schemas.openxmlformats.org/officeDocument/2006/relationships/hyperlink" Target="http://www.3d-deformacije.com/argus-analiza-oblikovanja-limova" TargetMode="External"/><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0"/>
          <p:cNvSpPr>
            <a:spLocks noGrp="1" noChangeArrowheads="1"/>
          </p:cNvSpPr>
          <p:nvPr>
            <p:ph type="ctrTitle" sz="quarter"/>
          </p:nvPr>
        </p:nvSpPr>
        <p:spPr>
          <a:xfrm>
            <a:off x="18148" y="443599"/>
            <a:ext cx="4460017" cy="6121614"/>
          </a:xfrm>
          <a:noFill/>
        </p:spPr>
        <p:txBody>
          <a:bodyPr/>
          <a:lstStyle/>
          <a:p>
            <a:pPr algn="ctr" eaLnBrk="1" hangingPunct="1"/>
            <a:r>
              <a:rPr lang="hr-HR" altLang="de-DE" sz="500" b="0" dirty="0" smtClean="0">
                <a:latin typeface="Arial" panose="020B0604020202020204" pitchFamily="34" charset="0"/>
                <a:cs typeface="Arial" panose="020B0604020202020204" pitchFamily="34" charset="0"/>
              </a:rPr>
              <a:t/>
            </a:r>
            <a:br>
              <a:rPr lang="hr-HR" altLang="de-DE" sz="500" b="0" dirty="0" smtClean="0">
                <a:latin typeface="Arial" panose="020B0604020202020204" pitchFamily="34" charset="0"/>
                <a:cs typeface="Arial" panose="020B0604020202020204" pitchFamily="34" charset="0"/>
              </a:rPr>
            </a:br>
            <a:r>
              <a:rPr lang="hr-HR" altLang="de-DE" sz="1200" b="0" dirty="0" smtClean="0">
                <a:latin typeface="Arial" panose="020B0604020202020204" pitchFamily="34" charset="0"/>
                <a:cs typeface="Arial" panose="020B0604020202020204" pitchFamily="34" charset="0"/>
              </a:rPr>
              <a:t>TOPOMATIKA d.o.o.</a:t>
            </a:r>
            <a:r>
              <a:rPr lang="en-US" altLang="de-DE" sz="1200" b="0" dirty="0" smtClean="0">
                <a:latin typeface="Arial" panose="020B0604020202020204" pitchFamily="34" charset="0"/>
                <a:cs typeface="Arial" panose="020B0604020202020204" pitchFamily="34" charset="0"/>
              </a:rPr>
              <a:t/>
            </a:r>
            <a:br>
              <a:rPr lang="en-US" altLang="de-DE" sz="1200" b="0" dirty="0" smtClean="0">
                <a:latin typeface="Arial" panose="020B0604020202020204" pitchFamily="34" charset="0"/>
                <a:cs typeface="Arial" panose="020B0604020202020204" pitchFamily="34" charset="0"/>
              </a:rPr>
            </a:br>
            <a:r>
              <a:rPr lang="hr-HR" sz="800" b="0" dirty="0" smtClean="0">
                <a:latin typeface="Arial" panose="020B0604020202020204" pitchFamily="34" charset="0"/>
                <a:cs typeface="Arial" panose="020B0604020202020204" pitchFamily="34" charset="0"/>
              </a:rPr>
              <a:t>trodimenzionalno skeniranje, optički mjerni sustavi i računalna obrada d.o.o.</a:t>
            </a:r>
            <a:br>
              <a:rPr lang="hr-HR" sz="800" b="0" dirty="0" smtClean="0">
                <a:latin typeface="Arial" panose="020B0604020202020204" pitchFamily="34" charset="0"/>
                <a:cs typeface="Arial" panose="020B0604020202020204" pitchFamily="34" charset="0"/>
              </a:rPr>
            </a:br>
            <a:r>
              <a:rPr lang="hr-HR" sz="1200" b="0" dirty="0" smtClean="0">
                <a:latin typeface="Arial" panose="020B0604020202020204" pitchFamily="34" charset="0"/>
                <a:cs typeface="Arial" panose="020B0604020202020204" pitchFamily="34" charset="0"/>
              </a:rPr>
              <a:t>i</a:t>
            </a:r>
            <a:br>
              <a:rPr lang="hr-HR" sz="1200" b="0" dirty="0" smtClean="0">
                <a:latin typeface="Arial" panose="020B0604020202020204" pitchFamily="34" charset="0"/>
                <a:cs typeface="Arial" panose="020B0604020202020204" pitchFamily="34" charset="0"/>
              </a:rPr>
            </a:br>
            <a:r>
              <a:rPr lang="hr-HR" sz="1200" b="0" dirty="0" smtClean="0">
                <a:latin typeface="Arial" panose="020B0604020202020204" pitchFamily="34" charset="0"/>
                <a:cs typeface="Arial" panose="020B0604020202020204" pitchFamily="34" charset="0"/>
              </a:rPr>
              <a:t>FAKULTET STROJARSTVA I BRODOGRADNJE U ZAGREBU</a:t>
            </a:r>
            <a:r>
              <a:rPr lang="en-US" b="0" dirty="0" smtClean="0">
                <a:latin typeface="Arial" panose="020B0604020202020204" pitchFamily="34" charset="0"/>
                <a:cs typeface="Arial" panose="020B0604020202020204" pitchFamily="34" charset="0"/>
              </a:rPr>
              <a:t/>
            </a:r>
            <a:br>
              <a:rPr lang="en-US" b="0"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
            </a:r>
            <a:br>
              <a:rPr lang="hr-HR" b="0" dirty="0" smtClean="0">
                <a:latin typeface="Arial" panose="020B0604020202020204" pitchFamily="34" charset="0"/>
                <a:cs typeface="Arial" panose="020B0604020202020204" pitchFamily="34" charset="0"/>
              </a:rPr>
            </a:br>
            <a:r>
              <a:rPr lang="hr-HR" b="0" dirty="0">
                <a:latin typeface="Arial" panose="020B0604020202020204" pitchFamily="34" charset="0"/>
                <a:cs typeface="Arial" panose="020B0604020202020204" pitchFamily="34" charset="0"/>
              </a:rPr>
              <a:t/>
            </a:r>
            <a:br>
              <a:rPr lang="hr-HR" b="0" dirty="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
            </a:r>
            <a:br>
              <a:rPr lang="hr-HR" b="0"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
            </a:r>
            <a:br>
              <a:rPr lang="hr-HR" b="0"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Pozivamo Vas na prezentaciju:</a:t>
            </a:r>
            <a:br>
              <a:rPr lang="hr-HR" b="0"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Optički mjerni sustavi za mjerenje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oblika, pomaka i deformacija</a:t>
            </a:r>
            <a:br>
              <a:rPr lang="hr-HR" altLang="de-DE" dirty="0" smtClean="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
            </a:r>
            <a:br>
              <a:rPr lang="hr-HR" altLang="de-DE" dirty="0">
                <a:latin typeface="Arial" panose="020B0604020202020204" pitchFamily="34" charset="0"/>
                <a:cs typeface="Arial" panose="020B0604020202020204" pitchFamily="34" charset="0"/>
              </a:rPr>
            </a:br>
            <a:r>
              <a:rPr lang="hr-HR" altLang="de-DE" sz="1200" b="0" dirty="0">
                <a:latin typeface="Arial" panose="020B0604020202020204" pitchFamily="34" charset="0"/>
                <a:cs typeface="Arial" panose="020B0604020202020204" pitchFamily="34" charset="0"/>
              </a:rPr>
              <a:t>u sklopu kolegija "Fotogrametrija i vizualizacija objekata</a:t>
            </a:r>
            <a:r>
              <a:rPr lang="hr-HR" altLang="de-DE" sz="1200" b="0" dirty="0" smtClean="0">
                <a:latin typeface="Arial" panose="020B0604020202020204" pitchFamily="34" charset="0"/>
                <a:cs typeface="Arial" panose="020B0604020202020204" pitchFamily="34" charset="0"/>
              </a:rPr>
              <a:t>"</a:t>
            </a:r>
            <a:r>
              <a:rPr lang="hr-HR" altLang="de-DE" b="0" dirty="0" smtClean="0">
                <a:latin typeface="Arial" panose="020B0604020202020204" pitchFamily="34" charset="0"/>
                <a:cs typeface="Arial" panose="020B0604020202020204" pitchFamily="34" charset="0"/>
              </a:rPr>
              <a:t/>
            </a:r>
            <a:br>
              <a:rPr lang="hr-HR" altLang="de-DE" b="0" dirty="0" smtClean="0">
                <a:latin typeface="Arial" panose="020B0604020202020204" pitchFamily="34" charset="0"/>
                <a:cs typeface="Arial" panose="020B0604020202020204" pitchFamily="34" charset="0"/>
              </a:rPr>
            </a:br>
            <a:r>
              <a:rPr lang="hr-HR" altLang="de-DE" b="0" dirty="0" smtClean="0">
                <a:latin typeface="Arial" panose="020B0604020202020204" pitchFamily="34" charset="0"/>
                <a:cs typeface="Arial" panose="020B0604020202020204" pitchFamily="34" charset="0"/>
              </a:rPr>
              <a:t/>
            </a:r>
            <a:br>
              <a:rPr lang="hr-HR" altLang="de-DE" b="0"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sz="1000" dirty="0" smtClean="0">
                <a:latin typeface="Arial" panose="020B0604020202020204" pitchFamily="34" charset="0"/>
                <a:cs typeface="Arial" panose="020B0604020202020204" pitchFamily="34" charset="0"/>
              </a:rPr>
              <a:t/>
            </a:r>
            <a:br>
              <a:rPr lang="hr-HR" altLang="de-DE" sz="1000" dirty="0" smtClean="0">
                <a:latin typeface="Arial" panose="020B0604020202020204" pitchFamily="34" charset="0"/>
                <a:cs typeface="Arial" panose="020B0604020202020204" pitchFamily="34" charset="0"/>
              </a:rPr>
            </a:br>
            <a:r>
              <a:rPr lang="hr-HR" altLang="de-DE" sz="1000" dirty="0" smtClean="0">
                <a:latin typeface="Arial" panose="020B0604020202020204" pitchFamily="34" charset="0"/>
                <a:cs typeface="Arial" panose="020B0604020202020204" pitchFamily="34" charset="0"/>
              </a:rPr>
              <a:t/>
            </a:r>
            <a:br>
              <a:rPr lang="hr-HR" altLang="de-DE" sz="1000" dirty="0" smtClean="0">
                <a:latin typeface="Arial" panose="020B0604020202020204" pitchFamily="34" charset="0"/>
                <a:cs typeface="Arial" panose="020B0604020202020204" pitchFamily="34" charset="0"/>
              </a:rPr>
            </a:br>
            <a:r>
              <a:rPr lang="hr-HR" altLang="de-DE" sz="1200" b="0" dirty="0" smtClean="0">
                <a:latin typeface="Arial" panose="020B0604020202020204" pitchFamily="34" charset="0"/>
                <a:cs typeface="Arial" panose="020B0604020202020204" pitchFamily="34" charset="0"/>
              </a:rPr>
              <a:t>Dr. sc. Nenad Drvar</a:t>
            </a:r>
            <a:r>
              <a:rPr lang="hr-HR" altLang="de-DE" sz="1200" dirty="0" smtClean="0">
                <a:latin typeface="Arial" panose="020B0604020202020204" pitchFamily="34" charset="0"/>
                <a:cs typeface="Arial" panose="020B0604020202020204" pitchFamily="34" charset="0"/>
              </a:rPr>
              <a:t/>
            </a:r>
            <a:br>
              <a:rPr lang="hr-HR" altLang="de-DE" sz="1200" dirty="0" smtClean="0">
                <a:latin typeface="Arial" panose="020B0604020202020204" pitchFamily="34" charset="0"/>
                <a:cs typeface="Arial" panose="020B0604020202020204" pitchFamily="34" charset="0"/>
              </a:rPr>
            </a:br>
            <a:r>
              <a:rPr lang="hr-HR" altLang="de-DE" sz="1200" b="0" dirty="0">
                <a:latin typeface="Arial" panose="020B0604020202020204" pitchFamily="34" charset="0"/>
                <a:cs typeface="Arial" panose="020B0604020202020204" pitchFamily="34" charset="0"/>
              </a:rPr>
              <a:t/>
            </a:r>
            <a:br>
              <a:rPr lang="hr-HR" altLang="de-DE" sz="1200" b="0" dirty="0">
                <a:latin typeface="Arial" panose="020B0604020202020204" pitchFamily="34" charset="0"/>
                <a:cs typeface="Arial" panose="020B0604020202020204" pitchFamily="34" charset="0"/>
              </a:rPr>
            </a:br>
            <a:r>
              <a:rPr lang="hr-HR" altLang="de-DE" sz="1000" b="0" dirty="0" smtClean="0">
                <a:latin typeface="Arial" panose="020B0604020202020204" pitchFamily="34" charset="0"/>
                <a:cs typeface="Arial" panose="020B0604020202020204" pitchFamily="34" charset="0"/>
              </a:rPr>
              <a:t>E   </a:t>
            </a:r>
            <a:r>
              <a:rPr lang="hr-HR" altLang="de-DE" sz="1000" b="0" dirty="0" smtClean="0">
                <a:latin typeface="Arial" panose="020B0604020202020204" pitchFamily="34" charset="0"/>
                <a:cs typeface="Arial" panose="020B0604020202020204" pitchFamily="34" charset="0"/>
                <a:hlinkClick r:id="rId3"/>
              </a:rPr>
              <a:t>n.drvar@</a:t>
            </a:r>
            <a:r>
              <a:rPr lang="hr-HR" altLang="de-DE" sz="1000" b="0" dirty="0" err="1" smtClean="0">
                <a:latin typeface="Arial" panose="020B0604020202020204" pitchFamily="34" charset="0"/>
                <a:cs typeface="Arial" panose="020B0604020202020204" pitchFamily="34" charset="0"/>
                <a:hlinkClick r:id="rId3"/>
              </a:rPr>
              <a:t>topomatika.hr</a:t>
            </a:r>
            <a:r>
              <a:rPr lang="hr-HR" altLang="de-DE" sz="1000" b="0" dirty="0">
                <a:latin typeface="Arial" panose="020B0604020202020204" pitchFamily="34" charset="0"/>
                <a:cs typeface="Arial" panose="020B0604020202020204" pitchFamily="34" charset="0"/>
              </a:rPr>
              <a:t/>
            </a:r>
            <a:br>
              <a:rPr lang="hr-HR" altLang="de-DE" sz="1000" b="0" dirty="0">
                <a:latin typeface="Arial" panose="020B0604020202020204" pitchFamily="34" charset="0"/>
                <a:cs typeface="Arial" panose="020B0604020202020204" pitchFamily="34" charset="0"/>
              </a:rPr>
            </a:br>
            <a:r>
              <a:rPr lang="hr-HR" altLang="de-DE" sz="1000" b="0" dirty="0" smtClean="0">
                <a:latin typeface="Arial" panose="020B0604020202020204" pitchFamily="34" charset="0"/>
                <a:cs typeface="Arial" panose="020B0604020202020204" pitchFamily="34" charset="0"/>
              </a:rPr>
              <a:t>W  </a:t>
            </a:r>
            <a:r>
              <a:rPr lang="hr-HR" altLang="de-DE" sz="1000" b="0" dirty="0" smtClean="0">
                <a:latin typeface="Arial" panose="020B0604020202020204" pitchFamily="34" charset="0"/>
                <a:cs typeface="Arial" panose="020B0604020202020204" pitchFamily="34" charset="0"/>
                <a:hlinkClick r:id="rId4"/>
              </a:rPr>
              <a:t>www.topomatika.hr</a:t>
            </a:r>
            <a:r>
              <a:rPr lang="hr-HR" altLang="de-DE" sz="1200" b="0" dirty="0" smtClean="0">
                <a:latin typeface="Arial" panose="020B0604020202020204" pitchFamily="34" charset="0"/>
                <a:cs typeface="Arial" panose="020B0604020202020204" pitchFamily="34" charset="0"/>
              </a:rPr>
              <a:t/>
            </a:r>
            <a:br>
              <a:rPr lang="hr-HR" altLang="de-DE" sz="1200" b="0" dirty="0" smtClean="0">
                <a:latin typeface="Arial" panose="020B0604020202020204" pitchFamily="34" charset="0"/>
                <a:cs typeface="Arial" panose="020B0604020202020204" pitchFamily="34" charset="0"/>
              </a:rPr>
            </a:br>
            <a:r>
              <a:rPr lang="hr-HR" altLang="de-DE" b="0" dirty="0" smtClean="0">
                <a:latin typeface="Arial" panose="020B0604020202020204" pitchFamily="34" charset="0"/>
                <a:cs typeface="Arial" panose="020B0604020202020204" pitchFamily="34" charset="0"/>
              </a:rPr>
              <a:t/>
            </a:r>
            <a:br>
              <a:rPr lang="hr-HR" altLang="de-DE" b="0" dirty="0" smtClean="0">
                <a:latin typeface="Arial" panose="020B0604020202020204" pitchFamily="34" charset="0"/>
                <a:cs typeface="Arial" panose="020B0604020202020204" pitchFamily="34" charset="0"/>
              </a:rPr>
            </a:br>
            <a:endParaRPr lang="en-US" b="0" dirty="0" smtClean="0">
              <a:latin typeface="Arial" panose="020B0604020202020204" pitchFamily="34" charset="0"/>
              <a:cs typeface="Arial" panose="020B0604020202020204" pitchFamily="34" charset="0"/>
            </a:endParaRPr>
          </a:p>
        </p:txBody>
      </p:sp>
      <p:sp>
        <p:nvSpPr>
          <p:cNvPr id="11" name="TextBox 10"/>
          <p:cNvSpPr txBox="1"/>
          <p:nvPr/>
        </p:nvSpPr>
        <p:spPr>
          <a:xfrm>
            <a:off x="215260" y="4132843"/>
            <a:ext cx="4167270" cy="430887"/>
          </a:xfrm>
          <a:prstGeom prst="rect">
            <a:avLst/>
          </a:prstGeom>
          <a:noFill/>
          <a:ln w="9525">
            <a:solidFill>
              <a:srgbClr val="FFC000"/>
            </a:solidFill>
          </a:ln>
        </p:spPr>
        <p:txBody>
          <a:bodyPr wrap="square" rtlCol="0">
            <a:spAutoFit/>
          </a:bodyPr>
          <a:lstStyle/>
          <a:p>
            <a:pPr algn="ctr"/>
            <a:r>
              <a:rPr lang="hr-HR" sz="1100" dirty="0" smtClean="0">
                <a:solidFill>
                  <a:srgbClr val="FFC000"/>
                </a:solidFill>
              </a:rPr>
              <a:t>FSB Zagreb, </a:t>
            </a:r>
            <a:r>
              <a:rPr lang="pl-PL" sz="1100" dirty="0" smtClean="0">
                <a:solidFill>
                  <a:srgbClr val="FFC000"/>
                </a:solidFill>
              </a:rPr>
              <a:t>dvorana F, Ivana Lučića 5</a:t>
            </a:r>
            <a:endParaRPr lang="hr-HR" sz="1100" dirty="0" smtClean="0">
              <a:solidFill>
                <a:srgbClr val="FFC000"/>
              </a:solidFill>
            </a:endParaRPr>
          </a:p>
          <a:p>
            <a:pPr algn="ctr"/>
            <a:r>
              <a:rPr lang="pl-PL" sz="1100" dirty="0" smtClean="0">
                <a:solidFill>
                  <a:srgbClr val="FFC000"/>
                </a:solidFill>
              </a:rPr>
              <a:t>utorak </a:t>
            </a:r>
            <a:r>
              <a:rPr lang="pl-PL" sz="1100" dirty="0" smtClean="0">
                <a:solidFill>
                  <a:srgbClr val="FFC000"/>
                </a:solidFill>
              </a:rPr>
              <a:t>24.5.2016. </a:t>
            </a:r>
            <a:r>
              <a:rPr lang="pl-PL" sz="1100" dirty="0">
                <a:solidFill>
                  <a:srgbClr val="FFC000"/>
                </a:solidFill>
              </a:rPr>
              <a:t>od </a:t>
            </a:r>
            <a:r>
              <a:rPr lang="pl-PL" sz="1100" dirty="0" smtClean="0">
                <a:solidFill>
                  <a:srgbClr val="FFC000"/>
                </a:solidFill>
              </a:rPr>
              <a:t>14:15 </a:t>
            </a:r>
            <a:r>
              <a:rPr lang="pl-PL" sz="1100" dirty="0">
                <a:solidFill>
                  <a:srgbClr val="FFC000"/>
                </a:solidFill>
              </a:rPr>
              <a:t>do </a:t>
            </a:r>
            <a:r>
              <a:rPr lang="pl-PL" sz="1100" dirty="0" smtClean="0">
                <a:solidFill>
                  <a:srgbClr val="FFC000"/>
                </a:solidFill>
              </a:rPr>
              <a:t>15:45 </a:t>
            </a:r>
            <a:r>
              <a:rPr lang="pl-PL" sz="1100" dirty="0" smtClean="0">
                <a:solidFill>
                  <a:srgbClr val="FFC000"/>
                </a:solidFill>
              </a:rPr>
              <a:t>sati</a:t>
            </a:r>
            <a:endParaRPr lang="hr-HR" sz="1100" dirty="0">
              <a:solidFill>
                <a:srgbClr val="FFC000"/>
              </a:solidFill>
            </a:endParaRPr>
          </a:p>
        </p:txBody>
      </p:sp>
      <p:pic>
        <p:nvPicPr>
          <p:cNvPr id="12" name="Picture 21" descr="GOM TRITOP CMM za velike objekte - trokoordinatna mjerenja">
            <a:hlinkClick r:id="rId5"/>
          </p:cNvPr>
          <p:cNvPicPr>
            <a:picLocks noChangeAspect="1" noChangeArrowheads="1"/>
          </p:cNvPicPr>
          <p:nvPr/>
        </p:nvPicPr>
        <p:blipFill>
          <a:blip r:embed="rId6" cstate="print"/>
          <a:srcRect/>
          <a:stretch>
            <a:fillRect/>
          </a:stretch>
        </p:blipFill>
        <p:spPr bwMode="auto">
          <a:xfrm>
            <a:off x="4944704" y="4644930"/>
            <a:ext cx="1101551" cy="1044503"/>
          </a:xfrm>
          <a:prstGeom prst="rect">
            <a:avLst/>
          </a:prstGeom>
          <a:noFill/>
          <a:ln w="9525">
            <a:noFill/>
            <a:miter lim="800000"/>
            <a:headEnd/>
            <a:tailEnd/>
          </a:ln>
        </p:spPr>
      </p:pic>
      <p:pic>
        <p:nvPicPr>
          <p:cNvPr id="13" name="Picture 22" descr="GOM PONTOS dinamičko mjerenje pomaka i vibracija">
            <a:hlinkClick r:id="rId7"/>
          </p:cNvPr>
          <p:cNvPicPr>
            <a:picLocks noChangeAspect="1" noChangeArrowheads="1"/>
          </p:cNvPicPr>
          <p:nvPr/>
        </p:nvPicPr>
        <p:blipFill>
          <a:blip r:embed="rId8" cstate="print"/>
          <a:srcRect/>
          <a:stretch>
            <a:fillRect/>
          </a:stretch>
        </p:blipFill>
        <p:spPr bwMode="auto">
          <a:xfrm>
            <a:off x="7665835" y="3441487"/>
            <a:ext cx="1101552" cy="1044503"/>
          </a:xfrm>
          <a:prstGeom prst="rect">
            <a:avLst/>
          </a:prstGeom>
          <a:noFill/>
          <a:ln w="9525">
            <a:noFill/>
            <a:miter lim="800000"/>
            <a:headEnd/>
            <a:tailEnd/>
          </a:ln>
        </p:spPr>
      </p:pic>
      <p:pic>
        <p:nvPicPr>
          <p:cNvPr id="14" name="Picture 23" descr="GOM ARGUS analiza oblikovanja limova">
            <a:hlinkClick r:id="rId9"/>
          </p:cNvPr>
          <p:cNvPicPr>
            <a:picLocks noChangeAspect="1" noChangeArrowheads="1"/>
          </p:cNvPicPr>
          <p:nvPr/>
        </p:nvPicPr>
        <p:blipFill>
          <a:blip r:embed="rId10" cstate="print"/>
          <a:srcRect/>
          <a:stretch>
            <a:fillRect/>
          </a:stretch>
        </p:blipFill>
        <p:spPr bwMode="auto">
          <a:xfrm>
            <a:off x="7674757" y="4645967"/>
            <a:ext cx="1099477" cy="1042428"/>
          </a:xfrm>
          <a:prstGeom prst="rect">
            <a:avLst/>
          </a:prstGeom>
          <a:noFill/>
          <a:ln w="9525">
            <a:noFill/>
            <a:miter lim="800000"/>
            <a:headEnd/>
            <a:tailEnd/>
          </a:ln>
        </p:spPr>
      </p:pic>
      <p:pic>
        <p:nvPicPr>
          <p:cNvPr id="15" name="Picture 24" descr="GOM ARAMIS mjeenje deformacija">
            <a:hlinkClick r:id="rId11"/>
          </p:cNvPr>
          <p:cNvPicPr>
            <a:picLocks noChangeAspect="1" noChangeArrowheads="1"/>
          </p:cNvPicPr>
          <p:nvPr/>
        </p:nvPicPr>
        <p:blipFill>
          <a:blip r:embed="rId12" cstate="print"/>
          <a:srcRect/>
          <a:stretch>
            <a:fillRect/>
          </a:stretch>
        </p:blipFill>
        <p:spPr bwMode="auto">
          <a:xfrm>
            <a:off x="6308167" y="3441626"/>
            <a:ext cx="1102589" cy="1045540"/>
          </a:xfrm>
          <a:prstGeom prst="rect">
            <a:avLst/>
          </a:prstGeom>
          <a:noFill/>
          <a:ln w="9525">
            <a:noFill/>
            <a:miter lim="800000"/>
            <a:headEnd/>
            <a:tailEnd/>
          </a:ln>
        </p:spPr>
      </p:pic>
      <p:pic>
        <p:nvPicPr>
          <p:cNvPr id="16" name="Picture 25" descr="GOM TRITOP deformacije">
            <a:hlinkClick r:id="rId13"/>
          </p:cNvPr>
          <p:cNvPicPr>
            <a:picLocks noChangeAspect="1" noChangeArrowheads="1"/>
          </p:cNvPicPr>
          <p:nvPr/>
        </p:nvPicPr>
        <p:blipFill>
          <a:blip r:embed="rId14" cstate="print"/>
          <a:srcRect/>
          <a:stretch>
            <a:fillRect/>
          </a:stretch>
        </p:blipFill>
        <p:spPr bwMode="auto">
          <a:xfrm>
            <a:off x="6308167" y="4638865"/>
            <a:ext cx="1096365" cy="1039317"/>
          </a:xfrm>
          <a:prstGeom prst="rect">
            <a:avLst/>
          </a:prstGeom>
          <a:noFill/>
          <a:ln w="9525">
            <a:noFill/>
            <a:miter lim="800000"/>
            <a:headEnd/>
            <a:tailEnd/>
          </a:ln>
        </p:spPr>
      </p:pic>
      <p:pic>
        <p:nvPicPr>
          <p:cNvPr id="17" name="Picture 15" descr="GOM ATOS 3D skeniranje">
            <a:hlinkClick r:id="rId15"/>
          </p:cNvPr>
          <p:cNvPicPr>
            <a:picLocks noChangeAspect="1"/>
          </p:cNvPicPr>
          <p:nvPr/>
        </p:nvPicPr>
        <p:blipFill>
          <a:blip r:embed="rId16" cstate="print"/>
          <a:srcRect l="657" t="246" b="5521"/>
          <a:stretch>
            <a:fillRect/>
          </a:stretch>
        </p:blipFill>
        <p:spPr bwMode="auto">
          <a:xfrm>
            <a:off x="4952337" y="3441626"/>
            <a:ext cx="1100751" cy="1044364"/>
          </a:xfrm>
          <a:prstGeom prst="rect">
            <a:avLst/>
          </a:prstGeom>
          <a:noFill/>
          <a:ln w="9525">
            <a:noFill/>
            <a:miter lim="800000"/>
            <a:headEnd/>
            <a:tailEnd/>
          </a:ln>
        </p:spPr>
      </p:pic>
      <p:pic>
        <p:nvPicPr>
          <p:cNvPr id="19" name="Picture 18"/>
          <p:cNvPicPr/>
          <p:nvPr/>
        </p:nvPicPr>
        <p:blipFill>
          <a:blip r:embed="rId17"/>
          <a:stretch>
            <a:fillRect/>
          </a:stretch>
        </p:blipFill>
        <p:spPr>
          <a:xfrm>
            <a:off x="5051387" y="666893"/>
            <a:ext cx="3609924" cy="2402264"/>
          </a:xfrm>
          <a:prstGeom prst="rect">
            <a:avLst/>
          </a:prstGeom>
        </p:spPr>
      </p:pic>
    </p:spTree>
    <p:extLst>
      <p:ext uri="{BB962C8B-B14F-4D97-AF65-F5344CB8AC3E}">
        <p14:creationId xmlns:p14="http://schemas.microsoft.com/office/powerpoint/2010/main" val="13224752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p:cNvSpPr>
            <a:spLocks noGrp="1"/>
          </p:cNvSpPr>
          <p:nvPr>
            <p:ph type="title"/>
          </p:nvPr>
        </p:nvSpPr>
        <p:spPr>
          <a:xfrm>
            <a:off x="1474788" y="254000"/>
            <a:ext cx="7175500" cy="474663"/>
          </a:xfrm>
        </p:spPr>
        <p:txBody>
          <a:bodyPr/>
          <a:lstStyle/>
          <a:p>
            <a:r>
              <a:rPr lang="hr-HR" dirty="0" smtClean="0"/>
              <a:t>Sadržaj</a:t>
            </a:r>
          </a:p>
        </p:txBody>
      </p:sp>
      <p:sp>
        <p:nvSpPr>
          <p:cNvPr id="5123" name="Rezervirano mjesto sadržaja 2"/>
          <p:cNvSpPr>
            <a:spLocks noGrp="1"/>
          </p:cNvSpPr>
          <p:nvPr>
            <p:ph idx="1"/>
          </p:nvPr>
        </p:nvSpPr>
        <p:spPr>
          <a:xfrm>
            <a:off x="1512887" y="909638"/>
            <a:ext cx="6745287" cy="4860925"/>
          </a:xfrm>
        </p:spPr>
        <p:txBody>
          <a:bodyPr/>
          <a:lstStyle/>
          <a:p>
            <a:pPr marL="93663" lvl="1" indent="-93663" eaLnBrk="1" hangingPunct="1">
              <a:defRPr/>
            </a:pPr>
            <a:r>
              <a:rPr lang="hr-HR" dirty="0" smtClean="0">
                <a:latin typeface="Arial" charset="0"/>
              </a:rPr>
              <a:t>Profil tvrtke </a:t>
            </a:r>
            <a:r>
              <a:rPr lang="hr-HR" dirty="0" err="1" smtClean="0">
                <a:latin typeface="Arial" charset="0"/>
              </a:rPr>
              <a:t>Topomatika</a:t>
            </a:r>
            <a:r>
              <a:rPr lang="hr-HR" dirty="0" smtClean="0">
                <a:latin typeface="Arial" charset="0"/>
              </a:rPr>
              <a:t> d.o.o.</a:t>
            </a:r>
          </a:p>
          <a:p>
            <a:pPr marL="93663" lvl="1" indent="-93663" eaLnBrk="1" hangingPunct="1">
              <a:defRPr/>
            </a:pPr>
            <a:endParaRPr lang="hr-HR" dirty="0" smtClean="0">
              <a:latin typeface="Arial" charset="0"/>
            </a:endParaRPr>
          </a:p>
          <a:p>
            <a:pPr marL="93663" lvl="1" indent="-93663" eaLnBrk="1" hangingPunct="1">
              <a:defRPr/>
            </a:pPr>
            <a:r>
              <a:rPr lang="hr-HR" dirty="0" smtClean="0">
                <a:latin typeface="Arial" charset="0"/>
              </a:rPr>
              <a:t>Uvodni dio</a:t>
            </a:r>
          </a:p>
          <a:p>
            <a:pPr marL="365125" lvl="2" indent="-93663" eaLnBrk="1" hangingPunct="1">
              <a:defRPr/>
            </a:pPr>
            <a:r>
              <a:rPr lang="hr-HR" dirty="0" smtClean="0">
                <a:latin typeface="Arial" charset="0"/>
              </a:rPr>
              <a:t>Podjela mjernih metoda, što i kako optički mjeriti, mjerni principi i primjene</a:t>
            </a:r>
          </a:p>
          <a:p>
            <a:pPr eaLnBrk="1" hangingPunct="1">
              <a:buFont typeface="Verdana" pitchFamily="34" charset="0"/>
              <a:buNone/>
              <a:defRPr/>
            </a:pPr>
            <a:r>
              <a:rPr lang="hr-HR" dirty="0" smtClean="0">
                <a:latin typeface="Arial" charset="0"/>
              </a:rPr>
              <a:t>	</a:t>
            </a:r>
          </a:p>
          <a:p>
            <a:pPr eaLnBrk="1" hangingPunct="1">
              <a:defRPr/>
            </a:pPr>
            <a:r>
              <a:rPr lang="hr-HR" dirty="0" smtClean="0">
                <a:latin typeface="Arial" charset="0"/>
              </a:rPr>
              <a:t>Kratki pregled optičkih mjernih sustava</a:t>
            </a:r>
          </a:p>
          <a:p>
            <a:pPr lvl="1" eaLnBrk="1" hangingPunct="1">
              <a:defRPr/>
            </a:pPr>
            <a:r>
              <a:rPr lang="hr-HR" dirty="0" smtClean="0">
                <a:latin typeface="Arial" charset="0"/>
              </a:rPr>
              <a:t>Digitalizacija oblika</a:t>
            </a:r>
          </a:p>
          <a:p>
            <a:pPr lvl="1" eaLnBrk="1" hangingPunct="1">
              <a:defRPr/>
            </a:pPr>
            <a:r>
              <a:rPr lang="hr-HR" dirty="0" smtClean="0">
                <a:latin typeface="Arial" charset="0"/>
              </a:rPr>
              <a:t>Mjerenje pomaka i deformacija</a:t>
            </a:r>
          </a:p>
          <a:p>
            <a:pPr eaLnBrk="1" hangingPunct="1">
              <a:defRPr/>
            </a:pPr>
            <a:endParaRPr lang="hr-HR" dirty="0" smtClean="0">
              <a:latin typeface="Arial" charset="0"/>
            </a:endParaRPr>
          </a:p>
          <a:p>
            <a:pPr eaLnBrk="1" hangingPunct="1">
              <a:defRPr/>
            </a:pPr>
            <a:r>
              <a:rPr lang="hr-HR" dirty="0" smtClean="0">
                <a:latin typeface="Arial" charset="0"/>
              </a:rPr>
              <a:t>3D digitalizacija</a:t>
            </a:r>
          </a:p>
          <a:p>
            <a:pPr lvl="1" eaLnBrk="1" hangingPunct="1">
              <a:defRPr/>
            </a:pPr>
            <a:r>
              <a:rPr lang="hr-HR" dirty="0" smtClean="0">
                <a:latin typeface="Arial" charset="0"/>
              </a:rPr>
              <a:t>Mjerenje kompletne površine   –   </a:t>
            </a:r>
            <a:r>
              <a:rPr lang="hr-HR" dirty="0" smtClean="0">
                <a:latin typeface="Arial" charset="0"/>
                <a:hlinkClick r:id="rId2"/>
              </a:rPr>
              <a:t>ATOS</a:t>
            </a:r>
            <a:r>
              <a:rPr lang="hr-HR" dirty="0" smtClean="0">
                <a:latin typeface="Arial" charset="0"/>
              </a:rPr>
              <a:t>  (prikaz mjerenja sustavom ATOS </a:t>
            </a:r>
            <a:r>
              <a:rPr lang="hr-HR" dirty="0" smtClean="0">
                <a:latin typeface="Arial" charset="0"/>
                <a:hlinkClick r:id="rId3"/>
              </a:rPr>
              <a:t>Core</a:t>
            </a:r>
            <a:r>
              <a:rPr lang="hr-HR" dirty="0" smtClean="0">
                <a:latin typeface="Arial" charset="0"/>
              </a:rPr>
              <a:t>)</a:t>
            </a:r>
          </a:p>
          <a:p>
            <a:pPr lvl="1" eaLnBrk="1" hangingPunct="1">
              <a:defRPr/>
            </a:pPr>
            <a:r>
              <a:rPr lang="hr-HR" dirty="0" smtClean="0">
                <a:latin typeface="Arial" charset="0"/>
              </a:rPr>
              <a:t>Mjerenje diskretnih točaka       –   </a:t>
            </a:r>
            <a:r>
              <a:rPr lang="hr-HR" dirty="0" smtClean="0">
                <a:latin typeface="Arial" charset="0"/>
                <a:hlinkClick r:id="rId4"/>
              </a:rPr>
              <a:t>TRITOP</a:t>
            </a:r>
            <a:endParaRPr lang="hr-HR" dirty="0" smtClean="0">
              <a:latin typeface="Arial" charset="0"/>
            </a:endParaRPr>
          </a:p>
          <a:p>
            <a:pPr eaLnBrk="1" hangingPunct="1">
              <a:defRPr/>
            </a:pPr>
            <a:endParaRPr lang="hr-HR" dirty="0" smtClean="0">
              <a:latin typeface="Arial" charset="0"/>
            </a:endParaRPr>
          </a:p>
          <a:p>
            <a:pPr eaLnBrk="1" hangingPunct="1">
              <a:defRPr/>
            </a:pPr>
            <a:r>
              <a:rPr lang="hr-HR" dirty="0" smtClean="0">
                <a:latin typeface="Arial" charset="0"/>
              </a:rPr>
              <a:t>3D deformacije</a:t>
            </a:r>
          </a:p>
          <a:p>
            <a:pPr lvl="1" eaLnBrk="1" hangingPunct="1">
              <a:defRPr/>
            </a:pPr>
            <a:r>
              <a:rPr lang="hr-HR" dirty="0" err="1" smtClean="0">
                <a:latin typeface="Arial" charset="0"/>
              </a:rPr>
              <a:t>Pseudostatičke</a:t>
            </a:r>
            <a:r>
              <a:rPr lang="hr-HR" dirty="0" smtClean="0">
                <a:latin typeface="Arial" charset="0"/>
              </a:rPr>
              <a:t> deformacije u diskretnim točkama          –   </a:t>
            </a:r>
            <a:r>
              <a:rPr lang="hr-HR" dirty="0" smtClean="0">
                <a:latin typeface="Arial" charset="0"/>
                <a:hlinkClick r:id="rId5"/>
              </a:rPr>
              <a:t>TRITOP DEF.</a:t>
            </a:r>
            <a:r>
              <a:rPr lang="hr-HR" dirty="0">
                <a:latin typeface="Arial" charset="0"/>
              </a:rPr>
              <a:t> </a:t>
            </a:r>
            <a:endParaRPr lang="hr-HR" dirty="0" smtClean="0">
              <a:latin typeface="Arial" charset="0"/>
            </a:endParaRPr>
          </a:p>
          <a:p>
            <a:pPr lvl="1" eaLnBrk="1" hangingPunct="1">
              <a:defRPr/>
            </a:pPr>
            <a:r>
              <a:rPr lang="hr-HR" dirty="0" smtClean="0">
                <a:latin typeface="Arial" charset="0"/>
              </a:rPr>
              <a:t>Dinamički pomaci i deformacije u diskretnim točkama     –   </a:t>
            </a:r>
            <a:r>
              <a:rPr lang="hr-HR" dirty="0" smtClean="0">
                <a:latin typeface="Arial" charset="0"/>
                <a:hlinkClick r:id="rId6"/>
              </a:rPr>
              <a:t>PONTOS</a:t>
            </a:r>
            <a:endParaRPr lang="hr-HR" dirty="0" smtClean="0">
              <a:latin typeface="Arial" charset="0"/>
            </a:endParaRPr>
          </a:p>
          <a:p>
            <a:pPr lvl="1" eaLnBrk="1" hangingPunct="1">
              <a:defRPr/>
            </a:pPr>
            <a:r>
              <a:rPr lang="hr-HR" dirty="0" smtClean="0">
                <a:latin typeface="Arial" charset="0"/>
              </a:rPr>
              <a:t>Površinsko mjerenje deformacija                                     –   </a:t>
            </a:r>
            <a:r>
              <a:rPr lang="hr-HR" dirty="0" smtClean="0">
                <a:latin typeface="Arial" charset="0"/>
                <a:hlinkClick r:id="rId7"/>
              </a:rPr>
              <a:t>ARAMIS</a:t>
            </a:r>
            <a:endParaRPr lang="hr-HR" dirty="0" smtClean="0">
              <a:latin typeface="Arial" charset="0"/>
            </a:endParaRPr>
          </a:p>
          <a:p>
            <a:pPr lvl="1" eaLnBrk="1" hangingPunct="1">
              <a:defRPr/>
            </a:pPr>
            <a:r>
              <a:rPr lang="hr-HR" dirty="0" smtClean="0">
                <a:latin typeface="Arial" charset="0"/>
              </a:rPr>
              <a:t>Analiza oblikovanja limova 		           –   </a:t>
            </a:r>
            <a:r>
              <a:rPr lang="hr-HR" dirty="0" smtClean="0">
                <a:latin typeface="Arial" charset="0"/>
                <a:hlinkClick r:id="rId8"/>
              </a:rPr>
              <a:t>ARGUS</a:t>
            </a:r>
            <a:r>
              <a:rPr lang="hr-HR" dirty="0">
                <a:latin typeface="Arial" charset="0"/>
              </a:rPr>
              <a:t> </a:t>
            </a:r>
            <a:endParaRPr lang="hr-HR" dirty="0" smtClean="0">
              <a:latin typeface="Arial" charset="0"/>
            </a:endParaRPr>
          </a:p>
          <a:p>
            <a:pPr lvl="1" eaLnBrk="1" hangingPunct="1">
              <a:defRPr/>
            </a:pPr>
            <a:endParaRPr lang="hr-HR" dirty="0">
              <a:latin typeface="Arial" charset="0"/>
            </a:endParaRPr>
          </a:p>
          <a:p>
            <a:pPr eaLnBrk="1" hangingPunct="1">
              <a:defRPr/>
            </a:pPr>
            <a:r>
              <a:rPr lang="hr-HR" dirty="0" smtClean="0">
                <a:latin typeface="Arial" charset="0"/>
              </a:rPr>
              <a:t>Mjerenja deformacija pomoću GOM Correlate programskog </a:t>
            </a:r>
            <a:r>
              <a:rPr lang="hr-HR" dirty="0">
                <a:latin typeface="Arial" charset="0"/>
              </a:rPr>
              <a:t>paketa – </a:t>
            </a:r>
            <a:r>
              <a:rPr lang="hr-HR" dirty="0" smtClean="0">
                <a:latin typeface="Arial" charset="0"/>
              </a:rPr>
              <a:t>(prikaz mjerenja sustavom 					     ATOS </a:t>
            </a:r>
            <a:r>
              <a:rPr lang="hr-HR" dirty="0" smtClean="0">
                <a:latin typeface="Arial" charset="0"/>
                <a:hlinkClick r:id="rId3"/>
              </a:rPr>
              <a:t>Core</a:t>
            </a:r>
            <a:r>
              <a:rPr lang="hr-HR" dirty="0" smtClean="0">
                <a:latin typeface="Arial" charset="0"/>
              </a:rPr>
              <a:t>)</a:t>
            </a:r>
          </a:p>
          <a:p>
            <a:pPr eaLnBrk="1" hangingPunct="1">
              <a:defRPr/>
            </a:pPr>
            <a:r>
              <a:rPr lang="hr-HR" dirty="0" smtClean="0">
                <a:latin typeface="Arial" charset="0"/>
              </a:rPr>
              <a:t>Primjeri iz prakse</a:t>
            </a:r>
            <a:endParaRPr lang="hr-HR" dirty="0" smtClean="0">
              <a:latin typeface="Arial" charset="0"/>
            </a:endParaRPr>
          </a:p>
          <a:p>
            <a:pPr lvl="1" eaLnBrk="1" hangingPunct="1">
              <a:defRPr/>
            </a:pPr>
            <a:endParaRPr lang="hr-HR" dirty="0">
              <a:latin typeface="Arial"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31465" y="632096"/>
            <a:ext cx="2582862" cy="384175"/>
          </a:xfrm>
        </p:spPr>
        <p:txBody>
          <a:bodyPr/>
          <a:lstStyle/>
          <a:p>
            <a:pPr eaLnBrk="1" hangingPunct="1"/>
            <a:r>
              <a:rPr lang="hr-HR" sz="1200" b="0" dirty="0" smtClean="0">
                <a:latin typeface="Arial" panose="020B0604020202020204" pitchFamily="34" charset="0"/>
                <a:cs typeface="Arial" panose="020B0604020202020204" pitchFamily="34" charset="0"/>
              </a:rPr>
              <a:t>www.3d-</a:t>
            </a:r>
            <a:r>
              <a:rPr lang="hr-HR" sz="1200" b="0" dirty="0" err="1" smtClean="0">
                <a:latin typeface="Arial" panose="020B0604020202020204" pitchFamily="34" charset="0"/>
                <a:cs typeface="Arial" panose="020B0604020202020204" pitchFamily="34" charset="0"/>
              </a:rPr>
              <a:t>skeneri.com</a:t>
            </a:r>
            <a:r>
              <a:rPr lang="en-GB" b="0" dirty="0" smtClean="0">
                <a:latin typeface="Arial" panose="020B0604020202020204" pitchFamily="34" charset="0"/>
                <a:cs typeface="Arial" panose="020B0604020202020204" pitchFamily="34" charset="0"/>
              </a:rPr>
              <a:t/>
            </a:r>
            <a:br>
              <a:rPr lang="en-GB" b="0" dirty="0" smtClean="0">
                <a:latin typeface="Arial" panose="020B0604020202020204" pitchFamily="34" charset="0"/>
                <a:cs typeface="Arial" panose="020B0604020202020204" pitchFamily="34" charset="0"/>
              </a:rPr>
            </a:br>
            <a:endParaRPr lang="en-US" b="0" dirty="0" smtClean="0">
              <a:latin typeface="Arial" panose="020B0604020202020204" pitchFamily="34" charset="0"/>
              <a:cs typeface="Arial" panose="020B0604020202020204" pitchFamily="34" charset="0"/>
            </a:endParaRPr>
          </a:p>
        </p:txBody>
      </p:sp>
      <p:sp>
        <p:nvSpPr>
          <p:cNvPr id="5123" name="Rectangle 3"/>
          <p:cNvSpPr>
            <a:spLocks noChangeArrowheads="1"/>
          </p:cNvSpPr>
          <p:nvPr/>
        </p:nvSpPr>
        <p:spPr bwMode="auto">
          <a:xfrm>
            <a:off x="1442069" y="2948254"/>
            <a:ext cx="2322513" cy="381000"/>
          </a:xfrm>
          <a:prstGeom prst="rect">
            <a:avLst/>
          </a:prstGeom>
          <a:noFill/>
          <a:ln w="9525">
            <a:noFill/>
            <a:miter lim="800000"/>
            <a:headEnd/>
            <a:tailEnd/>
          </a:ln>
        </p:spPr>
        <p:txBody>
          <a:bodyPr lIns="91431" tIns="45716" rIns="91431" bIns="45716" anchor="b"/>
          <a:lstStyle/>
          <a:p>
            <a:pPr lvl="0" eaLnBrk="0" hangingPunct="0"/>
            <a:r>
              <a:rPr lang="en-GB" sz="1100" dirty="0" smtClean="0">
                <a:solidFill>
                  <a:srgbClr val="000000"/>
                </a:solidFill>
                <a:latin typeface="Arial" panose="020B0604020202020204" pitchFamily="34" charset="0"/>
                <a:cs typeface="Arial" panose="020B0604020202020204" pitchFamily="34" charset="0"/>
              </a:rPr>
              <a:t>3D </a:t>
            </a:r>
            <a:r>
              <a:rPr lang="hr-HR" sz="1100" dirty="0" smtClean="0">
                <a:solidFill>
                  <a:srgbClr val="000000"/>
                </a:solidFill>
                <a:latin typeface="Arial" panose="020B0604020202020204" pitchFamily="34" charset="0"/>
                <a:cs typeface="Arial" panose="020B0604020202020204" pitchFamily="34" charset="0"/>
              </a:rPr>
              <a:t>digitalizacija </a:t>
            </a:r>
            <a:br>
              <a:rPr lang="hr-HR" sz="1100" dirty="0" smtClean="0">
                <a:solidFill>
                  <a:srgbClr val="000000"/>
                </a:solidFill>
                <a:latin typeface="Arial" panose="020B0604020202020204" pitchFamily="34" charset="0"/>
                <a:cs typeface="Arial" panose="020B0604020202020204" pitchFamily="34" charset="0"/>
              </a:rPr>
            </a:br>
            <a:r>
              <a:rPr lang="hr-HR" sz="1100" dirty="0" smtClean="0">
                <a:solidFill>
                  <a:srgbClr val="000000"/>
                </a:solidFill>
                <a:latin typeface="Arial" panose="020B0604020202020204" pitchFamily="34" charset="0"/>
                <a:cs typeface="Arial" panose="020B0604020202020204" pitchFamily="34" charset="0"/>
              </a:rPr>
              <a:t>(</a:t>
            </a:r>
            <a:r>
              <a:rPr lang="en-GB" sz="1100" dirty="0" smtClean="0">
                <a:solidFill>
                  <a:srgbClr val="000000"/>
                </a:solidFill>
                <a:latin typeface="Arial" panose="020B0604020202020204" pitchFamily="34" charset="0"/>
                <a:cs typeface="Arial" panose="020B0604020202020204" pitchFamily="34" charset="0"/>
              </a:rPr>
              <a:t>ATOS</a:t>
            </a:r>
            <a:r>
              <a:rPr lang="hr-HR" sz="1100" dirty="0" smtClean="0">
                <a:solidFill>
                  <a:srgbClr val="000000"/>
                </a:solidFill>
                <a:latin typeface="Arial" panose="020B0604020202020204" pitchFamily="34" charset="0"/>
                <a:cs typeface="Arial" panose="020B0604020202020204" pitchFamily="34" charset="0"/>
              </a:rPr>
              <a:t>)</a:t>
            </a:r>
            <a:endParaRPr lang="en-GB" sz="1100" dirty="0">
              <a:solidFill>
                <a:srgbClr val="000000"/>
              </a:solidFill>
              <a:latin typeface="Arial" panose="020B0604020202020204" pitchFamily="34" charset="0"/>
              <a:cs typeface="Arial" panose="020B0604020202020204" pitchFamily="34" charset="0"/>
            </a:endParaRPr>
          </a:p>
        </p:txBody>
      </p:sp>
      <p:sp>
        <p:nvSpPr>
          <p:cNvPr id="5124" name="Rectangle 4"/>
          <p:cNvSpPr>
            <a:spLocks noChangeArrowheads="1"/>
          </p:cNvSpPr>
          <p:nvPr/>
        </p:nvSpPr>
        <p:spPr bwMode="auto">
          <a:xfrm>
            <a:off x="1420957" y="5487010"/>
            <a:ext cx="2305050" cy="381000"/>
          </a:xfrm>
          <a:prstGeom prst="rect">
            <a:avLst/>
          </a:prstGeom>
          <a:noFill/>
          <a:ln w="9525">
            <a:noFill/>
            <a:miter lim="800000"/>
            <a:headEnd/>
            <a:tailEnd/>
          </a:ln>
        </p:spPr>
        <p:txBody>
          <a:bodyPr lIns="91431" tIns="45716" rIns="91431" bIns="45716" anchor="b"/>
          <a:lstStyle/>
          <a:p>
            <a:pPr lvl="0" eaLnBrk="0" hangingPunct="0"/>
            <a:r>
              <a:rPr lang="hr-HR" sz="1100" dirty="0" smtClean="0">
                <a:solidFill>
                  <a:srgbClr val="000000"/>
                </a:solidFill>
                <a:latin typeface="Arial" panose="020B0604020202020204" pitchFamily="34" charset="0"/>
                <a:cs typeface="Arial" panose="020B0604020202020204" pitchFamily="34" charset="0"/>
              </a:rPr>
              <a:t>Fotogrametrija</a:t>
            </a:r>
            <a:br>
              <a:rPr lang="hr-HR" sz="1100" dirty="0" smtClean="0">
                <a:solidFill>
                  <a:srgbClr val="000000"/>
                </a:solidFill>
                <a:latin typeface="Arial" panose="020B0604020202020204" pitchFamily="34" charset="0"/>
                <a:cs typeface="Arial" panose="020B0604020202020204" pitchFamily="34" charset="0"/>
              </a:rPr>
            </a:br>
            <a:r>
              <a:rPr lang="hr-HR" sz="1100" dirty="0" smtClean="0">
                <a:solidFill>
                  <a:srgbClr val="000000"/>
                </a:solidFill>
                <a:latin typeface="Arial" panose="020B0604020202020204" pitchFamily="34" charset="0"/>
                <a:cs typeface="Arial" panose="020B0604020202020204" pitchFamily="34" charset="0"/>
              </a:rPr>
              <a:t>(</a:t>
            </a:r>
            <a:r>
              <a:rPr lang="en-GB" sz="1100" dirty="0" smtClean="0">
                <a:solidFill>
                  <a:srgbClr val="000000"/>
                </a:solidFill>
                <a:latin typeface="Arial" panose="020B0604020202020204" pitchFamily="34" charset="0"/>
                <a:cs typeface="Arial" panose="020B0604020202020204" pitchFamily="34" charset="0"/>
              </a:rPr>
              <a:t>TRITOP</a:t>
            </a:r>
            <a:r>
              <a:rPr lang="hr-HR" sz="1100" dirty="0" smtClean="0">
                <a:solidFill>
                  <a:srgbClr val="000000"/>
                </a:solidFill>
                <a:latin typeface="Arial" panose="020B0604020202020204" pitchFamily="34" charset="0"/>
                <a:cs typeface="Arial" panose="020B0604020202020204" pitchFamily="34" charset="0"/>
              </a:rPr>
              <a:t>)</a:t>
            </a:r>
            <a:r>
              <a:rPr lang="en-GB" sz="1100" dirty="0" smtClean="0">
                <a:solidFill>
                  <a:srgbClr val="000000"/>
                </a:solidFill>
                <a:latin typeface="Arial" panose="020B0604020202020204" pitchFamily="34" charset="0"/>
                <a:cs typeface="Arial" panose="020B0604020202020204" pitchFamily="34" charset="0"/>
              </a:rPr>
              <a:t> </a:t>
            </a:r>
            <a:endParaRPr lang="en-GB" sz="1100" dirty="0">
              <a:solidFill>
                <a:srgbClr val="000000"/>
              </a:solidFill>
              <a:latin typeface="Arial" panose="020B0604020202020204" pitchFamily="34" charset="0"/>
              <a:cs typeface="Arial" panose="020B0604020202020204" pitchFamily="34" charset="0"/>
            </a:endParaRPr>
          </a:p>
        </p:txBody>
      </p:sp>
      <p:sp>
        <p:nvSpPr>
          <p:cNvPr id="5125" name="Rectangle 5"/>
          <p:cNvSpPr>
            <a:spLocks noChangeArrowheads="1"/>
          </p:cNvSpPr>
          <p:nvPr/>
        </p:nvSpPr>
        <p:spPr bwMode="auto">
          <a:xfrm>
            <a:off x="3972410" y="5488119"/>
            <a:ext cx="2895600" cy="381000"/>
          </a:xfrm>
          <a:prstGeom prst="rect">
            <a:avLst/>
          </a:prstGeom>
          <a:noFill/>
          <a:ln w="9525">
            <a:noFill/>
            <a:miter lim="800000"/>
            <a:headEnd/>
            <a:tailEnd/>
          </a:ln>
        </p:spPr>
        <p:txBody>
          <a:bodyPr lIns="91431" tIns="45716" rIns="91431" bIns="45716" anchor="b"/>
          <a:lstStyle/>
          <a:p>
            <a:pPr lvl="0" eaLnBrk="0" hangingPunct="0"/>
            <a:r>
              <a:rPr lang="hr-HR" sz="1100" dirty="0" smtClean="0">
                <a:solidFill>
                  <a:srgbClr val="000000"/>
                </a:solidFill>
                <a:latin typeface="Arial" panose="020B0604020202020204" pitchFamily="34" charset="0"/>
                <a:cs typeface="Arial" panose="020B0604020202020204" pitchFamily="34" charset="0"/>
              </a:rPr>
              <a:t>Fotogrametrija deformacije</a:t>
            </a:r>
            <a:br>
              <a:rPr lang="hr-HR" sz="1100" dirty="0" smtClean="0">
                <a:solidFill>
                  <a:srgbClr val="000000"/>
                </a:solidFill>
                <a:latin typeface="Arial" panose="020B0604020202020204" pitchFamily="34" charset="0"/>
                <a:cs typeface="Arial" panose="020B0604020202020204" pitchFamily="34" charset="0"/>
              </a:rPr>
            </a:br>
            <a:r>
              <a:rPr lang="hr-HR" sz="1100" dirty="0" smtClean="0">
                <a:solidFill>
                  <a:srgbClr val="000000"/>
                </a:solidFill>
                <a:latin typeface="Arial" panose="020B0604020202020204" pitchFamily="34" charset="0"/>
                <a:cs typeface="Arial" panose="020B0604020202020204" pitchFamily="34" charset="0"/>
              </a:rPr>
              <a:t>(TRITOP </a:t>
            </a:r>
            <a:r>
              <a:rPr lang="hr-HR" sz="1100" dirty="0" err="1" smtClean="0">
                <a:solidFill>
                  <a:srgbClr val="000000"/>
                </a:solidFill>
                <a:latin typeface="Arial" panose="020B0604020202020204" pitchFamily="34" charset="0"/>
                <a:cs typeface="Arial" panose="020B0604020202020204" pitchFamily="34" charset="0"/>
              </a:rPr>
              <a:t>Deformation</a:t>
            </a:r>
            <a:r>
              <a:rPr lang="hr-HR" sz="1100" dirty="0" smtClean="0">
                <a:solidFill>
                  <a:srgbClr val="000000"/>
                </a:solidFill>
                <a:latin typeface="Arial" panose="020B0604020202020204" pitchFamily="34" charset="0"/>
                <a:cs typeface="Arial" panose="020B0604020202020204" pitchFamily="34" charset="0"/>
              </a:rPr>
              <a:t>)</a:t>
            </a:r>
            <a:endParaRPr lang="en-GB" sz="1100" dirty="0">
              <a:solidFill>
                <a:srgbClr val="000000"/>
              </a:solidFill>
              <a:latin typeface="Arial" panose="020B0604020202020204" pitchFamily="34" charset="0"/>
              <a:cs typeface="Arial" panose="020B0604020202020204" pitchFamily="34" charset="0"/>
            </a:endParaRPr>
          </a:p>
        </p:txBody>
      </p:sp>
      <p:sp>
        <p:nvSpPr>
          <p:cNvPr id="5126" name="Rectangle 6"/>
          <p:cNvSpPr>
            <a:spLocks noChangeArrowheads="1"/>
          </p:cNvSpPr>
          <p:nvPr/>
        </p:nvSpPr>
        <p:spPr bwMode="auto">
          <a:xfrm>
            <a:off x="3973684" y="2976692"/>
            <a:ext cx="2895600" cy="381000"/>
          </a:xfrm>
          <a:prstGeom prst="rect">
            <a:avLst/>
          </a:prstGeom>
          <a:noFill/>
          <a:ln w="9525">
            <a:noFill/>
            <a:miter lim="800000"/>
            <a:headEnd/>
            <a:tailEnd/>
          </a:ln>
        </p:spPr>
        <p:txBody>
          <a:bodyPr lIns="91431" tIns="45716" rIns="91431" bIns="45716" anchor="b"/>
          <a:lstStyle/>
          <a:p>
            <a:pPr eaLnBrk="0" hangingPunct="0"/>
            <a:r>
              <a:rPr lang="hr-HR" sz="1100" dirty="0" smtClean="0">
                <a:latin typeface="Arial" panose="020B0604020202020204" pitchFamily="34" charset="0"/>
                <a:cs typeface="Arial" panose="020B0604020202020204" pitchFamily="34" charset="0"/>
              </a:rPr>
              <a:t>Analiza deformacija</a:t>
            </a:r>
            <a:br>
              <a:rPr lang="hr-HR" sz="1100" dirty="0" smtClean="0">
                <a:latin typeface="Arial" panose="020B0604020202020204" pitchFamily="34" charset="0"/>
                <a:cs typeface="Arial" panose="020B0604020202020204" pitchFamily="34" charset="0"/>
              </a:rPr>
            </a:br>
            <a:r>
              <a:rPr lang="hr-HR" sz="11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ARAMIS</a:t>
            </a:r>
            <a:r>
              <a:rPr lang="hr-HR"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5127" name="Rectangle 7"/>
          <p:cNvSpPr>
            <a:spLocks noChangeArrowheads="1"/>
          </p:cNvSpPr>
          <p:nvPr/>
        </p:nvSpPr>
        <p:spPr bwMode="auto">
          <a:xfrm>
            <a:off x="6462376" y="5243273"/>
            <a:ext cx="2895600" cy="593694"/>
          </a:xfrm>
          <a:prstGeom prst="rect">
            <a:avLst/>
          </a:prstGeom>
          <a:noFill/>
          <a:ln w="9525">
            <a:noFill/>
            <a:miter lim="800000"/>
            <a:headEnd/>
            <a:tailEnd/>
          </a:ln>
        </p:spPr>
        <p:txBody>
          <a:bodyPr lIns="91431" tIns="45716" rIns="91431" bIns="45716" anchor="b"/>
          <a:lstStyle/>
          <a:p>
            <a:pPr lvl="0" eaLnBrk="0" hangingPunct="0"/>
            <a:r>
              <a:rPr lang="hr-HR" sz="1100" dirty="0" smtClean="0">
                <a:solidFill>
                  <a:srgbClr val="000000"/>
                </a:solidFill>
                <a:latin typeface="Arial" panose="020B0604020202020204" pitchFamily="34" charset="0"/>
                <a:cs typeface="Arial" panose="020B0604020202020204" pitchFamily="34" charset="0"/>
              </a:rPr>
              <a:t>Analiza obrade deformiranjem</a:t>
            </a:r>
            <a:br>
              <a:rPr lang="hr-HR" sz="1100" dirty="0" smtClean="0">
                <a:solidFill>
                  <a:srgbClr val="000000"/>
                </a:solidFill>
                <a:latin typeface="Arial" panose="020B0604020202020204" pitchFamily="34" charset="0"/>
                <a:cs typeface="Arial" panose="020B0604020202020204" pitchFamily="34" charset="0"/>
              </a:rPr>
            </a:br>
            <a:r>
              <a:rPr lang="hr-HR" sz="1100" dirty="0" smtClean="0">
                <a:solidFill>
                  <a:srgbClr val="000000"/>
                </a:solidFill>
                <a:latin typeface="Arial" panose="020B0604020202020204" pitchFamily="34" charset="0"/>
                <a:cs typeface="Arial" panose="020B0604020202020204" pitchFamily="34" charset="0"/>
              </a:rPr>
              <a:t>(</a:t>
            </a:r>
            <a:r>
              <a:rPr lang="en-GB" sz="1100" dirty="0" smtClean="0">
                <a:solidFill>
                  <a:srgbClr val="000000"/>
                </a:solidFill>
                <a:latin typeface="Arial" panose="020B0604020202020204" pitchFamily="34" charset="0"/>
                <a:cs typeface="Arial" panose="020B0604020202020204" pitchFamily="34" charset="0"/>
              </a:rPr>
              <a:t>ARGUS</a:t>
            </a:r>
            <a:r>
              <a:rPr lang="hr-HR" sz="1100" dirty="0" smtClean="0">
                <a:solidFill>
                  <a:srgbClr val="000000"/>
                </a:solidFill>
                <a:latin typeface="Arial" panose="020B0604020202020204" pitchFamily="34" charset="0"/>
                <a:cs typeface="Arial" panose="020B0604020202020204" pitchFamily="34" charset="0"/>
              </a:rPr>
              <a:t>)</a:t>
            </a:r>
            <a:endParaRPr lang="en-GB" sz="1100" dirty="0">
              <a:solidFill>
                <a:srgbClr val="000000"/>
              </a:solidFill>
              <a:latin typeface="Arial" panose="020B0604020202020204" pitchFamily="34" charset="0"/>
              <a:cs typeface="Arial" panose="020B0604020202020204" pitchFamily="34" charset="0"/>
            </a:endParaRPr>
          </a:p>
        </p:txBody>
      </p:sp>
      <p:sp>
        <p:nvSpPr>
          <p:cNvPr id="5128" name="Rectangle 8"/>
          <p:cNvSpPr>
            <a:spLocks noChangeArrowheads="1"/>
          </p:cNvSpPr>
          <p:nvPr/>
        </p:nvSpPr>
        <p:spPr bwMode="auto">
          <a:xfrm>
            <a:off x="6466042" y="2964129"/>
            <a:ext cx="2320925" cy="381000"/>
          </a:xfrm>
          <a:prstGeom prst="rect">
            <a:avLst/>
          </a:prstGeom>
          <a:noFill/>
          <a:ln w="9525">
            <a:noFill/>
            <a:miter lim="800000"/>
            <a:headEnd/>
            <a:tailEnd/>
          </a:ln>
        </p:spPr>
        <p:txBody>
          <a:bodyPr lIns="91431" tIns="45716" rIns="91431" bIns="45716" anchor="b"/>
          <a:lstStyle/>
          <a:p>
            <a:pPr eaLnBrk="0" hangingPunct="0"/>
            <a:r>
              <a:rPr lang="hr-HR" sz="1100" dirty="0" smtClean="0">
                <a:latin typeface="Arial" panose="020B0604020202020204" pitchFamily="34" charset="0"/>
                <a:cs typeface="Arial" panose="020B0604020202020204" pitchFamily="34" charset="0"/>
              </a:rPr>
              <a:t>Dinamička fotogrametrija</a:t>
            </a:r>
            <a:br>
              <a:rPr lang="hr-HR" sz="1100" dirty="0" smtClean="0">
                <a:latin typeface="Arial" panose="020B0604020202020204" pitchFamily="34" charset="0"/>
                <a:cs typeface="Arial" panose="020B0604020202020204" pitchFamily="34" charset="0"/>
              </a:rPr>
            </a:br>
            <a:r>
              <a:rPr lang="hr-HR" sz="11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PONTOS</a:t>
            </a:r>
            <a:r>
              <a:rPr lang="hr-HR"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5129" name="Picture 9" descr="TRITOP" title="TRITOP">
            <a:hlinkClick r:id="rId3"/>
          </p:cNvPr>
          <p:cNvPicPr>
            <a:picLocks noChangeAspect="1" noChangeArrowheads="1"/>
          </p:cNvPicPr>
          <p:nvPr/>
        </p:nvPicPr>
        <p:blipFill>
          <a:blip r:embed="rId4" cstate="print"/>
          <a:stretch>
            <a:fillRect/>
          </a:stretch>
        </p:blipFill>
        <p:spPr bwMode="auto">
          <a:xfrm>
            <a:off x="1514620" y="3580422"/>
            <a:ext cx="1948010" cy="1842943"/>
          </a:xfrm>
          <a:prstGeom prst="rect">
            <a:avLst/>
          </a:prstGeom>
          <a:noFill/>
          <a:ln>
            <a:noFill/>
          </a:ln>
        </p:spPr>
      </p:pic>
      <p:pic>
        <p:nvPicPr>
          <p:cNvPr id="5130" name="Picture 10" descr="PONTOS" title="PONTOS">
            <a:hlinkClick r:id="rId5"/>
          </p:cNvPr>
          <p:cNvPicPr>
            <a:picLocks noChangeAspect="1" noChangeArrowheads="1"/>
          </p:cNvPicPr>
          <p:nvPr/>
        </p:nvPicPr>
        <p:blipFill>
          <a:blip r:embed="rId6" cstate="print"/>
          <a:srcRect/>
          <a:stretch>
            <a:fillRect/>
          </a:stretch>
        </p:blipFill>
        <p:spPr bwMode="auto">
          <a:xfrm>
            <a:off x="6569076" y="1013092"/>
            <a:ext cx="1946275" cy="1844675"/>
          </a:xfrm>
          <a:prstGeom prst="rect">
            <a:avLst/>
          </a:prstGeom>
          <a:noFill/>
          <a:ln w="9525">
            <a:noFill/>
            <a:miter lim="800000"/>
            <a:headEnd/>
            <a:tailEnd/>
          </a:ln>
        </p:spPr>
      </p:pic>
      <p:pic>
        <p:nvPicPr>
          <p:cNvPr id="5131" name="Picture 11" descr="ARGUS">
            <a:hlinkClick r:id="rId5"/>
          </p:cNvPr>
          <p:cNvPicPr>
            <a:picLocks noChangeAspect="1" noChangeArrowheads="1"/>
          </p:cNvPicPr>
          <p:nvPr/>
        </p:nvPicPr>
        <p:blipFill>
          <a:blip r:embed="rId7" cstate="print"/>
          <a:stretch>
            <a:fillRect/>
          </a:stretch>
        </p:blipFill>
        <p:spPr bwMode="auto">
          <a:xfrm>
            <a:off x="6562095" y="3571835"/>
            <a:ext cx="1943437" cy="1838370"/>
          </a:xfrm>
          <a:prstGeom prst="rect">
            <a:avLst/>
          </a:prstGeom>
          <a:noFill/>
          <a:ln>
            <a:noFill/>
          </a:ln>
        </p:spPr>
      </p:pic>
      <p:pic>
        <p:nvPicPr>
          <p:cNvPr id="5132" name="Picture 12" descr="ARAMIS" title="ARAMIS">
            <a:hlinkClick r:id="rId5"/>
          </p:cNvPr>
          <p:cNvPicPr>
            <a:picLocks noChangeAspect="1" noChangeArrowheads="1"/>
          </p:cNvPicPr>
          <p:nvPr/>
        </p:nvPicPr>
        <p:blipFill>
          <a:blip r:embed="rId8" cstate="print"/>
          <a:stretch>
            <a:fillRect/>
          </a:stretch>
        </p:blipFill>
        <p:spPr bwMode="auto">
          <a:xfrm>
            <a:off x="4059408" y="1052642"/>
            <a:ext cx="1948010" cy="1847516"/>
          </a:xfrm>
          <a:prstGeom prst="rect">
            <a:avLst/>
          </a:prstGeom>
          <a:noFill/>
          <a:ln>
            <a:noFill/>
          </a:ln>
        </p:spPr>
      </p:pic>
      <p:pic>
        <p:nvPicPr>
          <p:cNvPr id="5133" name="Picture 13" descr="TRITOP deformation" title="TRITOP deformation">
            <a:hlinkClick r:id="rId5"/>
          </p:cNvPr>
          <p:cNvPicPr>
            <a:picLocks noChangeAspect="1" noChangeArrowheads="1"/>
          </p:cNvPicPr>
          <p:nvPr/>
        </p:nvPicPr>
        <p:blipFill>
          <a:blip r:embed="rId9" cstate="print"/>
          <a:stretch>
            <a:fillRect/>
          </a:stretch>
        </p:blipFill>
        <p:spPr bwMode="auto">
          <a:xfrm>
            <a:off x="4072421" y="3587882"/>
            <a:ext cx="1934292" cy="1833797"/>
          </a:xfrm>
          <a:prstGeom prst="rect">
            <a:avLst/>
          </a:prstGeom>
          <a:noFill/>
          <a:ln>
            <a:noFill/>
          </a:ln>
        </p:spPr>
      </p:pic>
      <p:pic>
        <p:nvPicPr>
          <p:cNvPr id="16" name="Picture 15" descr="ATOS Triple Scan" title="ATOS Triple Scan">
            <a:hlinkClick r:id="rId10"/>
          </p:cNvPr>
          <p:cNvPicPr>
            <a:picLocks noChangeAspect="1"/>
          </p:cNvPicPr>
          <p:nvPr/>
        </p:nvPicPr>
        <p:blipFill>
          <a:blip r:embed="rId11" cstate="print"/>
          <a:srcRect l="657" t="246" b="5521"/>
          <a:stretch>
            <a:fillRect/>
          </a:stretch>
        </p:blipFill>
        <p:spPr bwMode="auto">
          <a:xfrm>
            <a:off x="1549669" y="1037122"/>
            <a:ext cx="1919621" cy="1821285"/>
          </a:xfrm>
          <a:prstGeom prst="rect">
            <a:avLst/>
          </a:prstGeom>
          <a:noFill/>
          <a:ln w="9525">
            <a:noFill/>
            <a:miter lim="800000"/>
            <a:headEnd/>
            <a:tailEnd/>
          </a:ln>
        </p:spPr>
      </p:pic>
      <p:sp>
        <p:nvSpPr>
          <p:cNvPr id="15" name="Pravokutnik 14"/>
          <p:cNvSpPr/>
          <p:nvPr/>
        </p:nvSpPr>
        <p:spPr>
          <a:xfrm>
            <a:off x="1409945" y="868807"/>
            <a:ext cx="2143497" cy="522120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en-US">
              <a:latin typeface="Arial" panose="020B0604020202020204" pitchFamily="34" charset="0"/>
              <a:cs typeface="Arial" panose="020B0604020202020204" pitchFamily="34" charset="0"/>
            </a:endParaRPr>
          </a:p>
        </p:txBody>
      </p:sp>
      <p:sp>
        <p:nvSpPr>
          <p:cNvPr id="17" name="Pravokutnik 16"/>
          <p:cNvSpPr/>
          <p:nvPr/>
        </p:nvSpPr>
        <p:spPr>
          <a:xfrm>
            <a:off x="3953561" y="868807"/>
            <a:ext cx="4680813" cy="522120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lang="en-US">
              <a:latin typeface="Arial" panose="020B0604020202020204" pitchFamily="34" charset="0"/>
              <a:cs typeface="Arial" panose="020B0604020202020204" pitchFamily="34" charset="0"/>
            </a:endParaRPr>
          </a:p>
        </p:txBody>
      </p:sp>
      <p:sp>
        <p:nvSpPr>
          <p:cNvPr id="18" name="Rectangle 2"/>
          <p:cNvSpPr txBox="1">
            <a:spLocks noChangeArrowheads="1"/>
          </p:cNvSpPr>
          <p:nvPr/>
        </p:nvSpPr>
        <p:spPr bwMode="auto">
          <a:xfrm>
            <a:off x="5228916" y="633209"/>
            <a:ext cx="3278187" cy="474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i="0" u="none" strike="noStrike" kern="0" cap="none" spc="0" normalizeH="0" baseline="0" noProof="0" dirty="0" smtClean="0">
                <a:ln>
                  <a:noFill/>
                </a:ln>
                <a:solidFill>
                  <a:srgbClr val="AA1E1E"/>
                </a:solidFill>
                <a:effectLst/>
                <a:uLnTx/>
                <a:uFillTx/>
                <a:latin typeface="Arial" panose="020B0604020202020204" pitchFamily="34" charset="0"/>
                <a:ea typeface="+mj-ea"/>
                <a:cs typeface="Arial" panose="020B0604020202020204" pitchFamily="34" charset="0"/>
              </a:rPr>
              <a:t>www.3d-</a:t>
            </a:r>
            <a:r>
              <a:rPr kumimoji="0" lang="hr-HR" sz="1200" i="0" u="none" strike="noStrike" kern="0" cap="none" spc="0" normalizeH="0" baseline="0" noProof="0" dirty="0" err="1" smtClean="0">
                <a:ln>
                  <a:noFill/>
                </a:ln>
                <a:solidFill>
                  <a:srgbClr val="AA1E1E"/>
                </a:solidFill>
                <a:effectLst/>
                <a:uLnTx/>
                <a:uFillTx/>
                <a:latin typeface="Arial" panose="020B0604020202020204" pitchFamily="34" charset="0"/>
                <a:ea typeface="+mj-ea"/>
                <a:cs typeface="Arial" panose="020B0604020202020204" pitchFamily="34" charset="0"/>
              </a:rPr>
              <a:t>deformacije.com</a:t>
            </a:r>
            <a:r>
              <a:rPr kumimoji="0" lang="en-GB" sz="1200" i="0" u="none" strike="noStrike" kern="0" cap="none" spc="0" normalizeH="0" baseline="0" noProof="0" dirty="0" smtClean="0">
                <a:ln>
                  <a:noFill/>
                </a:ln>
                <a:solidFill>
                  <a:srgbClr val="AA1E1E"/>
                </a:solidFill>
                <a:effectLst/>
                <a:uLnTx/>
                <a:uFillTx/>
                <a:latin typeface="Arial" panose="020B0604020202020204" pitchFamily="34" charset="0"/>
                <a:ea typeface="+mj-ea"/>
                <a:cs typeface="Arial" panose="020B0604020202020204" pitchFamily="34" charset="0"/>
              </a:rPr>
              <a:t/>
            </a:r>
            <a:br>
              <a:rPr kumimoji="0" lang="en-GB" sz="1200" i="0" u="none" strike="noStrike" kern="0" cap="none" spc="0" normalizeH="0" baseline="0" noProof="0" dirty="0" smtClean="0">
                <a:ln>
                  <a:noFill/>
                </a:ln>
                <a:solidFill>
                  <a:srgbClr val="AA1E1E"/>
                </a:solidFill>
                <a:effectLst/>
                <a:uLnTx/>
                <a:uFillTx/>
                <a:latin typeface="Arial" panose="020B0604020202020204" pitchFamily="34" charset="0"/>
                <a:ea typeface="+mj-ea"/>
                <a:cs typeface="Arial" panose="020B0604020202020204" pitchFamily="34" charset="0"/>
              </a:rPr>
            </a:br>
            <a:endParaRPr kumimoji="0" lang="en-US" sz="1200" i="0" u="none" strike="noStrike" kern="0" cap="none" spc="0" normalizeH="0" baseline="0" noProof="0" dirty="0" smtClean="0">
              <a:ln>
                <a:noFill/>
              </a:ln>
              <a:solidFill>
                <a:srgbClr val="AA1E1E"/>
              </a:solidFill>
              <a:effectLst/>
              <a:uLnTx/>
              <a:uFillTx/>
              <a:latin typeface="Arial" panose="020B0604020202020204" pitchFamily="34" charset="0"/>
              <a:ea typeface="+mj-ea"/>
              <a:cs typeface="Arial" panose="020B0604020202020204" pitchFamily="34" charset="0"/>
            </a:endParaRPr>
          </a:p>
        </p:txBody>
      </p:sp>
      <p:pic>
        <p:nvPicPr>
          <p:cNvPr id="2" name="Picture 2">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33813" y="75733"/>
            <a:ext cx="1427869" cy="572252"/>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bwMode="auto">
          <a:xfrm>
            <a:off x="1474788" y="124528"/>
            <a:ext cx="7175500" cy="474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1400" b="1">
                <a:solidFill>
                  <a:srgbClr val="AA1E1E"/>
                </a:solidFill>
                <a:latin typeface="+mj-lt"/>
                <a:ea typeface="+mj-ea"/>
                <a:cs typeface="+mj-cs"/>
              </a:defRPr>
            </a:lvl1pPr>
            <a:lvl2pPr algn="l" rtl="0" eaLnBrk="0" fontAlgn="base" hangingPunct="0">
              <a:spcBef>
                <a:spcPct val="0"/>
              </a:spcBef>
              <a:spcAft>
                <a:spcPct val="0"/>
              </a:spcAft>
              <a:defRPr sz="1400" b="1">
                <a:solidFill>
                  <a:srgbClr val="AA1E1E"/>
                </a:solidFill>
                <a:latin typeface="Verdana" pitchFamily="34" charset="0"/>
              </a:defRPr>
            </a:lvl2pPr>
            <a:lvl3pPr algn="l" rtl="0" eaLnBrk="0" fontAlgn="base" hangingPunct="0">
              <a:spcBef>
                <a:spcPct val="0"/>
              </a:spcBef>
              <a:spcAft>
                <a:spcPct val="0"/>
              </a:spcAft>
              <a:defRPr sz="1400" b="1">
                <a:solidFill>
                  <a:srgbClr val="AA1E1E"/>
                </a:solidFill>
                <a:latin typeface="Verdana" pitchFamily="34" charset="0"/>
              </a:defRPr>
            </a:lvl3pPr>
            <a:lvl4pPr algn="l" rtl="0" eaLnBrk="0" fontAlgn="base" hangingPunct="0">
              <a:spcBef>
                <a:spcPct val="0"/>
              </a:spcBef>
              <a:spcAft>
                <a:spcPct val="0"/>
              </a:spcAft>
              <a:defRPr sz="1400" b="1">
                <a:solidFill>
                  <a:srgbClr val="AA1E1E"/>
                </a:solidFill>
                <a:latin typeface="Verdana" pitchFamily="34" charset="0"/>
              </a:defRPr>
            </a:lvl4pPr>
            <a:lvl5pPr algn="l" rtl="0" eaLnBrk="0" fontAlgn="base" hangingPunct="0">
              <a:spcBef>
                <a:spcPct val="0"/>
              </a:spcBef>
              <a:spcAft>
                <a:spcPct val="0"/>
              </a:spcAft>
              <a:defRPr sz="1400" b="1">
                <a:solidFill>
                  <a:srgbClr val="AA1E1E"/>
                </a:solidFill>
                <a:latin typeface="Verdana" pitchFamily="34" charset="0"/>
              </a:defRPr>
            </a:lvl5pPr>
            <a:lvl6pPr marL="457200" algn="l" rtl="0" eaLnBrk="1" fontAlgn="base" hangingPunct="1">
              <a:spcBef>
                <a:spcPct val="0"/>
              </a:spcBef>
              <a:spcAft>
                <a:spcPct val="0"/>
              </a:spcAft>
              <a:defRPr sz="1400" b="1">
                <a:solidFill>
                  <a:srgbClr val="AA1E1E"/>
                </a:solidFill>
                <a:latin typeface="Verdana" pitchFamily="34" charset="0"/>
              </a:defRPr>
            </a:lvl6pPr>
            <a:lvl7pPr marL="914400" algn="l" rtl="0" eaLnBrk="1" fontAlgn="base" hangingPunct="1">
              <a:spcBef>
                <a:spcPct val="0"/>
              </a:spcBef>
              <a:spcAft>
                <a:spcPct val="0"/>
              </a:spcAft>
              <a:defRPr sz="1400" b="1">
                <a:solidFill>
                  <a:srgbClr val="AA1E1E"/>
                </a:solidFill>
                <a:latin typeface="Verdana" pitchFamily="34" charset="0"/>
              </a:defRPr>
            </a:lvl7pPr>
            <a:lvl8pPr marL="1371600" algn="l" rtl="0" eaLnBrk="1" fontAlgn="base" hangingPunct="1">
              <a:spcBef>
                <a:spcPct val="0"/>
              </a:spcBef>
              <a:spcAft>
                <a:spcPct val="0"/>
              </a:spcAft>
              <a:defRPr sz="1400" b="1">
                <a:solidFill>
                  <a:srgbClr val="AA1E1E"/>
                </a:solidFill>
                <a:latin typeface="Verdana" pitchFamily="34" charset="0"/>
              </a:defRPr>
            </a:lvl8pPr>
            <a:lvl9pPr marL="1828800" algn="l" rtl="0" eaLnBrk="1" fontAlgn="base" hangingPunct="1">
              <a:spcBef>
                <a:spcPct val="0"/>
              </a:spcBef>
              <a:spcAft>
                <a:spcPct val="0"/>
              </a:spcAft>
              <a:defRPr sz="1400" b="1">
                <a:solidFill>
                  <a:srgbClr val="AA1E1E"/>
                </a:solidFill>
                <a:latin typeface="Verdana" pitchFamily="34" charset="0"/>
              </a:defRPr>
            </a:lvl9pPr>
          </a:lstStyle>
          <a:p>
            <a:r>
              <a:rPr lang="hr-HR" kern="0" dirty="0" smtClean="0">
                <a:latin typeface="Arial" panose="020B0604020202020204" pitchFamily="34" charset="0"/>
                <a:cs typeface="Arial" panose="020B0604020202020204" pitchFamily="34" charset="0"/>
              </a:rPr>
              <a:t>GOM</a:t>
            </a:r>
            <a:br>
              <a:rPr lang="hr-HR" kern="0" dirty="0" smtClean="0">
                <a:latin typeface="Arial" panose="020B0604020202020204" pitchFamily="34" charset="0"/>
                <a:cs typeface="Arial" panose="020B0604020202020204" pitchFamily="34" charset="0"/>
              </a:rPr>
            </a:br>
            <a:r>
              <a:rPr lang="hr-HR" b="0" kern="0" dirty="0" smtClean="0">
                <a:latin typeface="Arial" panose="020B0604020202020204" pitchFamily="34" charset="0"/>
                <a:cs typeface="Arial" panose="020B0604020202020204" pitchFamily="34" charset="0"/>
              </a:rPr>
              <a:t>3D mjerna tehnika</a:t>
            </a:r>
            <a:endParaRPr lang="hr-HR"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568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474788" y="254000"/>
            <a:ext cx="7175500" cy="655638"/>
          </a:xfrm>
        </p:spPr>
        <p:txBody>
          <a:bodyPr/>
          <a:lstStyle/>
          <a:p>
            <a:pPr eaLnBrk="1" hangingPunct="1"/>
            <a:r>
              <a:rPr lang="de-DE" dirty="0" smtClean="0">
                <a:latin typeface="Arial" panose="020B0604020202020204" pitchFamily="34" charset="0"/>
                <a:cs typeface="Arial" panose="020B0604020202020204" pitchFamily="34" charset="0"/>
              </a:rPr>
              <a:t>3D  </a:t>
            </a:r>
            <a:r>
              <a:rPr lang="hr-HR" dirty="0" smtClean="0">
                <a:latin typeface="Arial" panose="020B0604020202020204" pitchFamily="34" charset="0"/>
                <a:cs typeface="Arial" panose="020B0604020202020204" pitchFamily="34" charset="0"/>
              </a:rPr>
              <a:t>digitalizacija – prikaz mjerenja</a:t>
            </a:r>
            <a:br>
              <a:rPr lang="hr-HR"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GOM</a:t>
            </a:r>
            <a:r>
              <a:rPr lang="hr-HR" dirty="0" smtClean="0">
                <a:latin typeface="Arial" panose="020B0604020202020204" pitchFamily="34" charset="0"/>
                <a:cs typeface="Arial" panose="020B0604020202020204" pitchFamily="34" charset="0"/>
              </a:rPr>
              <a:t> </a:t>
            </a:r>
            <a:r>
              <a:rPr lang="hr-HR" b="0" dirty="0" smtClean="0">
                <a:latin typeface="Arial" panose="020B0604020202020204" pitchFamily="34" charset="0"/>
                <a:cs typeface="Arial" panose="020B0604020202020204" pitchFamily="34" charset="0"/>
              </a:rPr>
              <a:t>ATOS – Advanced </a:t>
            </a:r>
            <a:r>
              <a:rPr lang="hr-HR" b="0" dirty="0" smtClean="0">
                <a:latin typeface="Arial" panose="020B0604020202020204" pitchFamily="34" charset="0"/>
                <a:cs typeface="Arial" panose="020B0604020202020204" pitchFamily="34" charset="0"/>
              </a:rPr>
              <a:t>Topometric </a:t>
            </a:r>
            <a:r>
              <a:rPr lang="hr-HR" b="0" dirty="0" smtClean="0">
                <a:latin typeface="Arial" panose="020B0604020202020204" pitchFamily="34" charset="0"/>
                <a:cs typeface="Arial" panose="020B0604020202020204" pitchFamily="34" charset="0"/>
              </a:rPr>
              <a:t>Sensor</a:t>
            </a:r>
            <a:endParaRPr lang="en-US" b="0" dirty="0" smtClean="0">
              <a:latin typeface="Arial" panose="020B0604020202020204" pitchFamily="34" charset="0"/>
              <a:cs typeface="Arial" panose="020B0604020202020204" pitchFamily="34" charset="0"/>
            </a:endParaRPr>
          </a:p>
        </p:txBody>
      </p:sp>
      <p:sp>
        <p:nvSpPr>
          <p:cNvPr id="26" name="Rezervirano mjesto sadržaja 2"/>
          <p:cNvSpPr>
            <a:spLocks noGrp="1"/>
          </p:cNvSpPr>
          <p:nvPr>
            <p:ph idx="1"/>
          </p:nvPr>
        </p:nvSpPr>
        <p:spPr>
          <a:xfrm>
            <a:off x="4303713" y="4429820"/>
            <a:ext cx="4937126" cy="1770955"/>
          </a:xfrm>
        </p:spPr>
        <p:txBody>
          <a:bodyPr/>
          <a:lstStyle/>
          <a:p>
            <a:pPr eaLnBrk="1" hangingPunct="1"/>
            <a:r>
              <a:rPr lang="hr-HR" dirty="0" smtClean="0">
                <a:latin typeface="Arial" charset="0"/>
              </a:rPr>
              <a:t>Digitalizacija objekata od 10mm do &gt;10m</a:t>
            </a:r>
          </a:p>
          <a:p>
            <a:pPr eaLnBrk="1" hangingPunct="1"/>
            <a:r>
              <a:rPr lang="hr-HR" dirty="0">
                <a:latin typeface="Arial" charset="0"/>
              </a:rPr>
              <a:t>U</a:t>
            </a:r>
            <a:r>
              <a:rPr lang="hr-HR" dirty="0" smtClean="0">
                <a:latin typeface="Arial" charset="0"/>
              </a:rPr>
              <a:t>sporedbe stvarnih modela sa CAD modelima (kontrola kvalitete)</a:t>
            </a:r>
            <a:br>
              <a:rPr lang="hr-HR" dirty="0" smtClean="0">
                <a:latin typeface="Arial" charset="0"/>
              </a:rPr>
            </a:br>
            <a:r>
              <a:rPr lang="hr-HR" dirty="0" smtClean="0">
                <a:latin typeface="Arial" charset="0"/>
              </a:rPr>
              <a:t> ili prethodno digitaliziranim podacima (praćenje promjena)</a:t>
            </a:r>
          </a:p>
          <a:p>
            <a:pPr eaLnBrk="1" hangingPunct="1"/>
            <a:r>
              <a:rPr lang="hr-HR" dirty="0" smtClean="0">
                <a:latin typeface="Arial" charset="0"/>
              </a:rPr>
              <a:t>Dobivanje podataka o površini objekta za pohranu i modeliranje </a:t>
            </a:r>
            <a:br>
              <a:rPr lang="hr-HR" dirty="0" smtClean="0">
                <a:latin typeface="Arial" charset="0"/>
              </a:rPr>
            </a:br>
            <a:r>
              <a:rPr lang="hr-HR" dirty="0" smtClean="0">
                <a:latin typeface="Arial" charset="0"/>
              </a:rPr>
              <a:t> (˝reverse </a:t>
            </a:r>
            <a:r>
              <a:rPr lang="hr-HR" dirty="0" err="1" smtClean="0">
                <a:latin typeface="Arial" charset="0"/>
              </a:rPr>
              <a:t>engineering</a:t>
            </a:r>
            <a:r>
              <a:rPr lang="hr-HR" dirty="0" smtClean="0">
                <a:latin typeface="Arial" charset="0"/>
              </a:rPr>
              <a:t>˝), npr. CAD, CAM ili FEM analize. </a:t>
            </a:r>
          </a:p>
          <a:p>
            <a:pPr eaLnBrk="1" hangingPunct="1"/>
            <a:r>
              <a:rPr lang="hr-HR" dirty="0" smtClean="0">
                <a:latin typeface="Arial" charset="0"/>
              </a:rPr>
              <a:t>Brza reprodukcija dijelova (˝</a:t>
            </a:r>
            <a:r>
              <a:rPr lang="hr-HR" dirty="0" err="1" smtClean="0">
                <a:latin typeface="Arial" charset="0"/>
              </a:rPr>
              <a:t>rapid</a:t>
            </a:r>
            <a:r>
              <a:rPr lang="hr-HR" dirty="0" smtClean="0">
                <a:latin typeface="Arial" charset="0"/>
              </a:rPr>
              <a:t> </a:t>
            </a:r>
            <a:r>
              <a:rPr lang="hr-HR" dirty="0" err="1" smtClean="0">
                <a:latin typeface="Arial" charset="0"/>
              </a:rPr>
              <a:t>prototyping</a:t>
            </a:r>
            <a:r>
              <a:rPr lang="hr-HR" dirty="0" smtClean="0">
                <a:latin typeface="Arial" charset="0"/>
              </a:rPr>
              <a:t>˝ i ˝</a:t>
            </a:r>
            <a:r>
              <a:rPr lang="hr-HR" dirty="0" err="1" smtClean="0">
                <a:latin typeface="Arial" charset="0"/>
              </a:rPr>
              <a:t>rapid</a:t>
            </a:r>
            <a:r>
              <a:rPr lang="hr-HR" dirty="0" smtClean="0">
                <a:latin typeface="Arial" charset="0"/>
              </a:rPr>
              <a:t> </a:t>
            </a:r>
            <a:r>
              <a:rPr lang="hr-HR" dirty="0" err="1" smtClean="0">
                <a:latin typeface="Arial" charset="0"/>
              </a:rPr>
              <a:t>milling</a:t>
            </a:r>
            <a:r>
              <a:rPr lang="hr-HR" dirty="0" smtClean="0">
                <a:latin typeface="Arial" charset="0"/>
              </a:rPr>
              <a:t>˝) </a:t>
            </a:r>
          </a:p>
          <a:p>
            <a:pPr eaLnBrk="1" hangingPunct="1"/>
            <a:r>
              <a:rPr lang="hr-HR" dirty="0" smtClean="0">
                <a:latin typeface="Arial" charset="0"/>
              </a:rPr>
              <a:t>Virtualno sklapanje dijelova (DMU) </a:t>
            </a:r>
          </a:p>
        </p:txBody>
      </p:sp>
      <p:sp>
        <p:nvSpPr>
          <p:cNvPr id="10" name="Rectangle 6"/>
          <p:cNvSpPr>
            <a:spLocks noChangeAspect="1" noChangeArrowheads="1"/>
          </p:cNvSpPr>
          <p:nvPr/>
        </p:nvSpPr>
        <p:spPr bwMode="auto">
          <a:xfrm>
            <a:off x="4458242" y="1063715"/>
            <a:ext cx="1376363" cy="450240"/>
          </a:xfrm>
          <a:prstGeom prst="rect">
            <a:avLst/>
          </a:prstGeom>
          <a:solidFill>
            <a:srgbClr val="AA1E1E"/>
          </a:solidFill>
          <a:ln w="9525">
            <a:noFill/>
            <a:miter lim="800000"/>
            <a:headEnd/>
            <a:tailEnd/>
          </a:ln>
        </p:spPr>
        <p:txBody>
          <a:bodyPr lIns="80125" tIns="40063" rIns="141954" bIns="40063">
            <a:spAutoFit/>
          </a:bodyPr>
          <a:lstStyle/>
          <a:p>
            <a:pPr algn="ctr" defTabSz="800100"/>
            <a:r>
              <a:rPr lang="hr-HR" sz="1200" b="1" dirty="0" smtClean="0">
                <a:solidFill>
                  <a:srgbClr val="FFFFFF"/>
                </a:solidFill>
              </a:rPr>
              <a:t>Trostruko skeniranje</a:t>
            </a:r>
            <a:endParaRPr lang="de-DE" sz="1200" b="1" dirty="0">
              <a:solidFill>
                <a:srgbClr val="FFFFFF"/>
              </a:solidFill>
            </a:endParaRPr>
          </a:p>
        </p:txBody>
      </p:sp>
      <p:sp>
        <p:nvSpPr>
          <p:cNvPr id="13" name="Rectangle 6"/>
          <p:cNvSpPr>
            <a:spLocks noChangeArrowheads="1"/>
          </p:cNvSpPr>
          <p:nvPr/>
        </p:nvSpPr>
        <p:spPr bwMode="auto">
          <a:xfrm>
            <a:off x="5965121" y="1054190"/>
            <a:ext cx="1430416" cy="450240"/>
          </a:xfrm>
          <a:prstGeom prst="rect">
            <a:avLst/>
          </a:prstGeom>
          <a:solidFill>
            <a:srgbClr val="AA1E1E"/>
          </a:solidFill>
          <a:ln w="9525">
            <a:noFill/>
            <a:miter lim="800000"/>
            <a:headEnd/>
            <a:tailEnd/>
          </a:ln>
        </p:spPr>
        <p:txBody>
          <a:bodyPr lIns="80125" tIns="40063" rIns="141954" bIns="40063">
            <a:spAutoFit/>
          </a:bodyPr>
          <a:lstStyle/>
          <a:p>
            <a:pPr algn="ctr" defTabSz="800100"/>
            <a:r>
              <a:rPr lang="hr-HR" sz="1200" b="1" dirty="0" smtClean="0">
                <a:solidFill>
                  <a:srgbClr val="FFFFFF"/>
                </a:solidFill>
              </a:rPr>
              <a:t>Tehnologija plave svjetlosti</a:t>
            </a:r>
            <a:endParaRPr lang="de-DE" sz="1200" b="1" dirty="0">
              <a:solidFill>
                <a:srgbClr val="FFFFFF"/>
              </a:solidFill>
            </a:endParaRPr>
          </a:p>
        </p:txBody>
      </p:sp>
      <p:grpSp>
        <p:nvGrpSpPr>
          <p:cNvPr id="18" name="Grupa 19"/>
          <p:cNvGrpSpPr>
            <a:grpSpLocks/>
          </p:cNvGrpSpPr>
          <p:nvPr/>
        </p:nvGrpSpPr>
        <p:grpSpPr bwMode="auto">
          <a:xfrm>
            <a:off x="7553188" y="1063715"/>
            <a:ext cx="1554300" cy="440715"/>
            <a:chOff x="3434963" y="1026977"/>
            <a:chExt cx="2328458" cy="1043469"/>
          </a:xfrm>
        </p:grpSpPr>
        <p:sp>
          <p:nvSpPr>
            <p:cNvPr id="19" name="Rectangle 7"/>
            <p:cNvSpPr>
              <a:spLocks noChangeArrowheads="1"/>
            </p:cNvSpPr>
            <p:nvPr/>
          </p:nvSpPr>
          <p:spPr bwMode="auto">
            <a:xfrm>
              <a:off x="3434963" y="1026977"/>
              <a:ext cx="2328458" cy="1043469"/>
            </a:xfrm>
            <a:prstGeom prst="rect">
              <a:avLst/>
            </a:prstGeom>
            <a:solidFill>
              <a:srgbClr val="AA1E1E"/>
            </a:solidFill>
            <a:ln w="9525">
              <a:noFill/>
              <a:miter lim="800000"/>
              <a:headEnd/>
              <a:tailEnd/>
            </a:ln>
          </p:spPr>
          <p:txBody>
            <a:bodyPr lIns="80125" tIns="40063" rIns="141954" bIns="40063">
              <a:spAutoFit/>
            </a:bodyPr>
            <a:lstStyle/>
            <a:p>
              <a:pPr algn="ctr" defTabSz="800100"/>
              <a:r>
                <a:rPr lang="hr-HR" sz="1200" b="1" dirty="0" smtClean="0">
                  <a:solidFill>
                    <a:srgbClr val="FFFFFF"/>
                  </a:solidFill>
                </a:rPr>
                <a:t>3D skener visoke rezolucije</a:t>
              </a:r>
              <a:endParaRPr lang="de-DE" sz="1200" b="1" dirty="0">
                <a:solidFill>
                  <a:srgbClr val="FFFFFF"/>
                </a:solidFill>
              </a:endParaRPr>
            </a:p>
          </p:txBody>
        </p:sp>
      </p:grpSp>
      <p:pic>
        <p:nvPicPr>
          <p:cNvPr id="1027"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56" r="24898"/>
          <a:stretch/>
        </p:blipFill>
        <p:spPr bwMode="auto">
          <a:xfrm>
            <a:off x="1600094" y="1054190"/>
            <a:ext cx="2279130" cy="222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791" y="1647825"/>
            <a:ext cx="46513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3813" y="75733"/>
            <a:ext cx="1427869" cy="5722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8"/>
          </p:cNvPr>
          <p:cNvPicPr>
            <a:picLocks noChangeAspect="1"/>
          </p:cNvPicPr>
          <p:nvPr/>
        </p:nvPicPr>
        <p:blipFill>
          <a:blip r:embed="rId9"/>
          <a:stretch>
            <a:fillRect/>
          </a:stretch>
        </p:blipFill>
        <p:spPr>
          <a:xfrm>
            <a:off x="1361499" y="3859902"/>
            <a:ext cx="2788950" cy="2112020"/>
          </a:xfrm>
          <a:prstGeom prst="rect">
            <a:avLst/>
          </a:prstGeom>
          <a:ln w="28575">
            <a:solidFill>
              <a:srgbClr val="FF0000"/>
            </a:solidFill>
          </a:ln>
        </p:spPr>
      </p:pic>
      <p:sp>
        <p:nvSpPr>
          <p:cNvPr id="3" name="TextBox 2"/>
          <p:cNvSpPr txBox="1"/>
          <p:nvPr/>
        </p:nvSpPr>
        <p:spPr>
          <a:xfrm>
            <a:off x="1410051" y="3932730"/>
            <a:ext cx="1664922" cy="276999"/>
          </a:xfrm>
          <a:prstGeom prst="rect">
            <a:avLst/>
          </a:prstGeom>
          <a:noFill/>
        </p:spPr>
        <p:txBody>
          <a:bodyPr wrap="square" rtlCol="0">
            <a:spAutoFit/>
          </a:bodyPr>
          <a:lstStyle/>
          <a:p>
            <a:r>
              <a:rPr lang="hr-HR" sz="1200" dirty="0" smtClean="0">
                <a:solidFill>
                  <a:srgbClr val="FF0000"/>
                </a:solidFill>
              </a:rPr>
              <a:t>ATOS for </a:t>
            </a:r>
            <a:r>
              <a:rPr lang="hr-HR" sz="1200" dirty="0" err="1" smtClean="0">
                <a:solidFill>
                  <a:srgbClr val="FF0000"/>
                </a:solidFill>
              </a:rPr>
              <a:t>Education</a:t>
            </a:r>
            <a:endParaRPr lang="hr-HR" sz="1200" dirty="0">
              <a:solidFill>
                <a:srgbClr val="FF0000"/>
              </a:solidFill>
            </a:endParaRPr>
          </a:p>
        </p:txBody>
      </p:sp>
    </p:spTree>
    <p:extLst>
      <p:ext uri="{BB962C8B-B14F-4D97-AF65-F5344CB8AC3E}">
        <p14:creationId xmlns:p14="http://schemas.microsoft.com/office/powerpoint/2010/main" val="2702003521"/>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5"/>
          <p:cNvSpPr txBox="1">
            <a:spLocks/>
          </p:cNvSpPr>
          <p:nvPr/>
        </p:nvSpPr>
        <p:spPr>
          <a:xfrm>
            <a:off x="1514245" y="915125"/>
            <a:ext cx="3615539" cy="4850986"/>
          </a:xfrm>
          <a:prstGeom prst="rect">
            <a:avLst/>
          </a:prstGeom>
        </p:spPr>
        <p:txBody>
          <a:bodyPr/>
          <a:lstStyle>
            <a:lvl1pPr marL="93663" indent="-93663" algn="l" rtl="0" eaLnBrk="1" fontAlgn="base" hangingPunct="1">
              <a:spcBef>
                <a:spcPct val="20000"/>
              </a:spcBef>
              <a:spcAft>
                <a:spcPct val="0"/>
              </a:spcAft>
              <a:buClr>
                <a:srgbClr val="AA1E1E"/>
              </a:buClr>
              <a:buFont typeface="Verdana" pitchFamily="34" charset="0"/>
              <a:buChar char="·"/>
              <a:defRPr sz="1200">
                <a:solidFill>
                  <a:schemeClr val="tx1"/>
                </a:solidFill>
                <a:latin typeface="+mn-lt"/>
                <a:ea typeface="+mn-ea"/>
                <a:cs typeface="+mn-cs"/>
              </a:defRPr>
            </a:lvl1pPr>
            <a:lvl2pPr marL="354013" indent="-80963"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2pPr>
            <a:lvl3pPr marL="625475"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3pPr>
            <a:lvl4pPr marL="895350" indent="-90488"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4pPr>
            <a:lvl5pPr marL="11668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5pPr>
            <a:lvl6pPr marL="16240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6pPr>
            <a:lvl7pPr marL="20812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7pPr>
            <a:lvl8pPr marL="25384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8pPr>
            <a:lvl9pPr marL="2995613" indent="-92075" algn="l" rtl="0" eaLnBrk="1" fontAlgn="base" hangingPunct="1">
              <a:spcBef>
                <a:spcPct val="20000"/>
              </a:spcBef>
              <a:spcAft>
                <a:spcPct val="0"/>
              </a:spcAft>
              <a:buClr>
                <a:srgbClr val="AA1E1E"/>
              </a:buClr>
              <a:buFont typeface="Verdana" pitchFamily="34" charset="0"/>
              <a:buChar char="·"/>
              <a:defRPr sz="1200">
                <a:solidFill>
                  <a:schemeClr val="tx1"/>
                </a:solidFill>
                <a:latin typeface="+mn-lt"/>
              </a:defRPr>
            </a:lvl9pPr>
          </a:lstStyle>
          <a:p>
            <a:pPr marL="0" indent="0">
              <a:buNone/>
            </a:pPr>
            <a:r>
              <a:rPr lang="de-DE" b="1" dirty="0">
                <a:latin typeface="Arial" panose="020B0604020202020204" pitchFamily="34" charset="0"/>
                <a:cs typeface="Arial" panose="020B0604020202020204" pitchFamily="34" charset="0"/>
              </a:rPr>
              <a:t>ATOS </a:t>
            </a:r>
            <a:r>
              <a:rPr lang="de-DE" b="1" dirty="0" err="1" smtClean="0">
                <a:latin typeface="Arial" panose="020B0604020202020204" pitchFamily="34" charset="0"/>
                <a:cs typeface="Arial" panose="020B0604020202020204" pitchFamily="34" charset="0"/>
              </a:rPr>
              <a:t>ScanBox</a:t>
            </a:r>
            <a:r>
              <a:rPr lang="de-DE" b="1" dirty="0" smtClean="0">
                <a:latin typeface="Arial" panose="020B0604020202020204" pitchFamily="34" charset="0"/>
                <a:cs typeface="Arial" panose="020B0604020202020204" pitchFamily="34" charset="0"/>
              </a:rPr>
              <a:t> 4105</a:t>
            </a:r>
            <a:endParaRPr lang="en-US" b="1" dirty="0" smtClean="0">
              <a:latin typeface="Arial" panose="020B0604020202020204" pitchFamily="34" charset="0"/>
              <a:cs typeface="Arial" panose="020B0604020202020204" pitchFamily="34" charset="0"/>
            </a:endParaRPr>
          </a:p>
          <a:p>
            <a:endParaRPr lang="en-US" b="1" dirty="0">
              <a:solidFill>
                <a:srgbClr val="AA1E1E"/>
              </a:solidFill>
              <a:latin typeface="Arial" panose="020B0604020202020204" pitchFamily="34" charset="0"/>
              <a:cs typeface="Arial" panose="020B0604020202020204" pitchFamily="34" charset="0"/>
            </a:endParaRPr>
          </a:p>
          <a:p>
            <a:pPr lvl="1"/>
            <a:r>
              <a:rPr lang="hr-HR" dirty="0" smtClean="0">
                <a:latin typeface="Arial" panose="020B0604020202020204" pitchFamily="34" charset="0"/>
                <a:cs typeface="Arial" panose="020B0604020202020204" pitchFamily="34" charset="0"/>
              </a:rPr>
              <a:t>3D koordinatni mjerni uređaj</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ATOS </a:t>
            </a:r>
            <a:r>
              <a:rPr lang="en-US" dirty="0">
                <a:latin typeface="Arial" panose="020B0604020202020204" pitchFamily="34" charset="0"/>
                <a:cs typeface="Arial" panose="020B0604020202020204" pitchFamily="34" charset="0"/>
              </a:rPr>
              <a:t>Core </a:t>
            </a:r>
            <a:r>
              <a:rPr lang="en-US"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Brzo 3D mjerenje</a:t>
            </a:r>
            <a:endParaRPr lang="en-US" dirty="0" smtClean="0">
              <a:latin typeface="Arial" panose="020B0604020202020204" pitchFamily="34" charset="0"/>
              <a:cs typeface="Arial" panose="020B0604020202020204" pitchFamily="34" charset="0"/>
            </a:endParaRPr>
          </a:p>
          <a:p>
            <a:pPr lvl="1"/>
            <a:r>
              <a:rPr lang="hr-HR" dirty="0" smtClean="0">
                <a:latin typeface="Arial" panose="020B0604020202020204" pitchFamily="34" charset="0"/>
                <a:cs typeface="Arial" panose="020B0604020202020204" pitchFamily="34" charset="0"/>
              </a:rPr>
              <a:t>Kompletno rješenje</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Mo</a:t>
            </a:r>
            <a:r>
              <a:rPr lang="hr-HR" dirty="0" err="1" smtClean="0">
                <a:latin typeface="Arial" panose="020B0604020202020204" pitchFamily="34" charset="0"/>
                <a:cs typeface="Arial" panose="020B0604020202020204" pitchFamily="34" charset="0"/>
              </a:rPr>
              <a:t>bilna</a:t>
            </a:r>
            <a:r>
              <a:rPr lang="en-US" dirty="0" smtClean="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automatizirana kontrola kvalitete</a:t>
            </a:r>
            <a:endParaRPr lang="en-US" dirty="0" smtClean="0">
              <a:latin typeface="Arial" panose="020B0604020202020204" pitchFamily="34" charset="0"/>
              <a:cs typeface="Arial" panose="020B0604020202020204" pitchFamily="34" charset="0"/>
            </a:endParaRPr>
          </a:p>
          <a:p>
            <a:pPr lvl="1"/>
            <a:r>
              <a:rPr lang="hr-HR" dirty="0" smtClean="0">
                <a:latin typeface="Arial" panose="020B0604020202020204" pitchFamily="34" charset="0"/>
                <a:cs typeface="Arial" panose="020B0604020202020204" pitchFamily="34" charset="0"/>
              </a:rPr>
              <a:t>Kompaktno rješenje s velikim mogućnostima</a:t>
            </a:r>
            <a:endParaRPr lang="en-US" dirty="0" smtClean="0">
              <a:latin typeface="Arial" panose="020B0604020202020204" pitchFamily="34" charset="0"/>
              <a:cs typeface="Arial" panose="020B0604020202020204" pitchFamily="34" charset="0"/>
            </a:endParaRPr>
          </a:p>
          <a:p>
            <a:pPr lvl="1"/>
            <a:r>
              <a:rPr lang="hr-HR" dirty="0" smtClean="0">
                <a:latin typeface="Arial" panose="020B0604020202020204" pitchFamily="34" charset="0"/>
                <a:cs typeface="Arial" panose="020B0604020202020204" pitchFamily="34" charset="0"/>
              </a:rPr>
              <a:t>Dokazane industrijske komponente</a:t>
            </a:r>
            <a:endParaRPr lang="en-US" dirty="0" smtClean="0">
              <a:latin typeface="Arial" panose="020B0604020202020204" pitchFamily="34" charset="0"/>
              <a:cs typeface="Arial" panose="020B0604020202020204" pitchFamily="34" charset="0"/>
            </a:endParaRPr>
          </a:p>
          <a:p>
            <a:pPr lvl="1"/>
            <a:r>
              <a:rPr lang="hr-HR" dirty="0" smtClean="0">
                <a:latin typeface="Arial" panose="020B0604020202020204" pitchFamily="34" charset="0"/>
                <a:cs typeface="Arial" panose="020B0604020202020204" pitchFamily="34" charset="0"/>
              </a:rPr>
              <a:t>Zadovoljeni zahtjevi za sigurnost na radu</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2" fontAlgn="ctr"/>
            <a:endParaRPr lang="de-DE" dirty="0">
              <a:latin typeface="Arial" panose="020B0604020202020204" pitchFamily="34" charset="0"/>
              <a:cs typeface="Arial" panose="020B0604020202020204" pitchFamily="34" charset="0"/>
            </a:endParaRPr>
          </a:p>
          <a:p>
            <a:pPr lvl="2" fontAlgn="ctr"/>
            <a:endParaRPr lang="en-US" dirty="0" smtClean="0">
              <a:latin typeface="Arial" panose="020B0604020202020204" pitchFamily="34" charset="0"/>
              <a:cs typeface="Arial" panose="020B0604020202020204" pitchFamily="34" charset="0"/>
            </a:endParaRPr>
          </a:p>
          <a:p>
            <a:pPr lvl="2" fontAlgn="ctr"/>
            <a:endParaRPr lang="en-US" sz="1800"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marL="273050" lvl="1" indent="0">
              <a:buNone/>
            </a:pPr>
            <a:endParaRPr lang="en-US" dirty="0" smtClean="0">
              <a:latin typeface="Arial" panose="020B0604020202020204" pitchFamily="34" charset="0"/>
              <a:cs typeface="Arial" panose="020B0604020202020204" pitchFamily="34" charset="0"/>
            </a:endParaRPr>
          </a:p>
          <a:p>
            <a:pPr marL="180975" lvl="1" indent="0">
              <a:buFont typeface="Verdana" pitchFamily="34" charset="0"/>
              <a:buNone/>
            </a:pPr>
            <a:endParaRPr lang="en-US" dirty="0" smtClean="0">
              <a:latin typeface="Arial" panose="020B0604020202020204" pitchFamily="34" charset="0"/>
              <a:cs typeface="Arial" panose="020B0604020202020204" pitchFamily="34" charset="0"/>
            </a:endParaRPr>
          </a:p>
        </p:txBody>
      </p:sp>
      <p:sp>
        <p:nvSpPr>
          <p:cNvPr id="6" name="Textplatzhalter 2"/>
          <p:cNvSpPr txBox="1">
            <a:spLocks/>
          </p:cNvSpPr>
          <p:nvPr/>
        </p:nvSpPr>
        <p:spPr>
          <a:xfrm>
            <a:off x="1522702" y="495186"/>
            <a:ext cx="8629625" cy="215444"/>
          </a:xfrm>
          <a:prstGeom prst="rect">
            <a:avLst/>
          </a:prstGeom>
        </p:spPr>
        <p:txBody>
          <a:bodyPr wrap="square" lIns="0" tIns="0" bIns="0" anchor="b" anchorCtr="0">
            <a:spAutoFit/>
          </a:bodyPr>
          <a:lstStyle>
            <a:lvl1pPr marL="0" indent="0" algn="l" defTabSz="1097463" rtl="0" eaLnBrk="1" latinLnBrk="0" hangingPunct="1">
              <a:spcBef>
                <a:spcPct val="20000"/>
              </a:spcBef>
              <a:buFont typeface="Arial" pitchFamily="34" charset="0"/>
              <a:buNone/>
              <a:defRPr sz="1400" b="0" kern="1200">
                <a:solidFill>
                  <a:srgbClr val="AA1E1E"/>
                </a:solidFill>
                <a:latin typeface="+mn-lt"/>
                <a:ea typeface="+mn-ea"/>
                <a:cs typeface="+mn-cs"/>
              </a:defRPr>
            </a:lvl1pPr>
            <a:lvl2pPr marL="891689" indent="-342957" algn="l" defTabSz="1097463"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829" indent="-274366" algn="l" defTabSz="109746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560"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9291"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8023"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754"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486"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4217"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hr-HR" dirty="0" smtClean="0">
                <a:latin typeface="Arial" panose="020B0604020202020204" pitchFamily="34" charset="0"/>
                <a:cs typeface="Arial" panose="020B0604020202020204" pitchFamily="34" charset="0"/>
              </a:rPr>
              <a:t>Automatizirano mjeriteljstvo</a:t>
            </a:r>
            <a:endParaRPr lang="en-US" dirty="0">
              <a:latin typeface="Arial" panose="020B0604020202020204" pitchFamily="34" charset="0"/>
              <a:cs typeface="Arial" panose="020B0604020202020204" pitchFamily="34" charset="0"/>
            </a:endParaRPr>
          </a:p>
        </p:txBody>
      </p:sp>
      <p:sp>
        <p:nvSpPr>
          <p:cNvPr id="7" name="Textplatzhalter 7"/>
          <p:cNvSpPr txBox="1">
            <a:spLocks/>
          </p:cNvSpPr>
          <p:nvPr/>
        </p:nvSpPr>
        <p:spPr>
          <a:xfrm>
            <a:off x="1514246" y="221627"/>
            <a:ext cx="8638082" cy="215444"/>
          </a:xfrm>
          <a:prstGeom prst="rect">
            <a:avLst/>
          </a:prstGeom>
        </p:spPr>
        <p:txBody>
          <a:bodyPr wrap="square" lIns="0" tIns="0" bIns="0" anchor="b" anchorCtr="0">
            <a:spAutoFit/>
          </a:bodyPr>
          <a:lstStyle>
            <a:lvl1pPr marL="0" indent="0" algn="l" defTabSz="1097463" rtl="0" eaLnBrk="1" latinLnBrk="0" hangingPunct="1">
              <a:spcBef>
                <a:spcPct val="20000"/>
              </a:spcBef>
              <a:buFont typeface="Arial" pitchFamily="34" charset="0"/>
              <a:buNone/>
              <a:defRPr sz="1400" b="1" kern="1200">
                <a:solidFill>
                  <a:srgbClr val="AA1E1E"/>
                </a:solidFill>
                <a:latin typeface="+mn-lt"/>
                <a:ea typeface="+mn-ea"/>
                <a:cs typeface="+mn-cs"/>
              </a:defRPr>
            </a:lvl1pPr>
            <a:lvl2pPr marL="891689" indent="-342957" algn="l" defTabSz="1097463"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829" indent="-274366" algn="l" defTabSz="109746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560"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9291"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8023"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754"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5486"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4217" indent="-274366" algn="l" defTabSz="109746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0" fontAlgn="auto">
              <a:spcAft>
                <a:spcPts val="0"/>
              </a:spcAft>
              <a:defRPr/>
            </a:pPr>
            <a:r>
              <a:rPr lang="en-US" dirty="0">
                <a:latin typeface="Arial" panose="020B0604020202020204" pitchFamily="34" charset="0"/>
                <a:cs typeface="Arial" panose="020B0604020202020204" pitchFamily="34" charset="0"/>
              </a:rPr>
              <a:t>ATOS</a:t>
            </a:r>
            <a:r>
              <a:rPr lang="en-US" dirty="0"/>
              <a:t> Core	Kinematics Line</a:t>
            </a:r>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16352" y="1120974"/>
            <a:ext cx="3567694" cy="4645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6824" y="4078386"/>
            <a:ext cx="2597544" cy="1569660"/>
          </a:xfrm>
          <a:prstGeom prst="rect">
            <a:avLst/>
          </a:prstGeom>
          <a:solidFill>
            <a:srgbClr val="D9DAFF"/>
          </a:solidFill>
          <a:ln w="28575">
            <a:solidFill>
              <a:srgbClr val="FF0000"/>
            </a:solidFill>
          </a:ln>
        </p:spPr>
        <p:txBody>
          <a:bodyPr wrap="square" rtlCol="0">
            <a:spAutoFit/>
          </a:bodyPr>
          <a:lstStyle/>
          <a:p>
            <a:r>
              <a:rPr lang="hr-HR" sz="1200" dirty="0" smtClean="0"/>
              <a:t>Pogledajte svakodnevno u </a:t>
            </a:r>
            <a:r>
              <a:rPr lang="hr-HR" sz="1200" dirty="0" smtClean="0">
                <a:hlinkClick r:id="rId4"/>
              </a:rPr>
              <a:t>mjernom laboratoriju TOPOMATIKA d.o.o. </a:t>
            </a:r>
            <a:r>
              <a:rPr lang="hr-HR" sz="1200" dirty="0" smtClean="0"/>
              <a:t>na </a:t>
            </a:r>
            <a:r>
              <a:rPr lang="hr-HR" sz="1200" dirty="0" err="1" smtClean="0"/>
              <a:t>Fallerovom</a:t>
            </a:r>
            <a:r>
              <a:rPr lang="hr-HR" sz="1200" dirty="0" smtClean="0"/>
              <a:t> šetalištu 22 u Zagrebu (unutar pogona Končara).</a:t>
            </a:r>
          </a:p>
          <a:p>
            <a:endParaRPr lang="hr-HR" sz="1200" dirty="0"/>
          </a:p>
          <a:p>
            <a:r>
              <a:rPr lang="hr-HR" sz="1200" dirty="0" smtClean="0"/>
              <a:t>Molimo najaviti se na </a:t>
            </a:r>
            <a:r>
              <a:rPr lang="hr-HR" sz="1200" dirty="0" smtClean="0">
                <a:hlinkClick r:id="rId5"/>
              </a:rPr>
              <a:t>info@topomatika.hr</a:t>
            </a:r>
            <a:endParaRPr lang="hr-HR" sz="1200" dirty="0" smtClean="0"/>
          </a:p>
          <a:p>
            <a:r>
              <a:rPr lang="hr-HR" sz="1200" dirty="0"/>
              <a:t> + 385 1 3496010</a:t>
            </a:r>
          </a:p>
        </p:txBody>
      </p:sp>
    </p:spTree>
    <p:extLst>
      <p:ext uri="{BB962C8B-B14F-4D97-AF65-F5344CB8AC3E}">
        <p14:creationId xmlns:p14="http://schemas.microsoft.com/office/powerpoint/2010/main" val="1736083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zervirano mjesto sadržaja 2"/>
          <p:cNvSpPr>
            <a:spLocks noGrp="1"/>
          </p:cNvSpPr>
          <p:nvPr>
            <p:ph idx="1"/>
          </p:nvPr>
        </p:nvSpPr>
        <p:spPr/>
        <p:txBody>
          <a:bodyPr/>
          <a:lstStyle/>
          <a:p>
            <a:pPr eaLnBrk="1" hangingPunct="1"/>
            <a:endParaRPr lang="hr-HR" dirty="0" smtClean="0">
              <a:latin typeface="Arial" charset="0"/>
            </a:endParaRPr>
          </a:p>
          <a:p>
            <a:pPr eaLnBrk="1" hangingPunct="1"/>
            <a:r>
              <a:rPr lang="hr-HR" dirty="0" smtClean="0">
                <a:latin typeface="Arial" charset="0"/>
              </a:rPr>
              <a:t>3D koordinatno mjerenje</a:t>
            </a:r>
          </a:p>
          <a:p>
            <a:pPr eaLnBrk="1" hangingPunct="1"/>
            <a:r>
              <a:rPr lang="hr-HR" dirty="0" smtClean="0">
                <a:latin typeface="Arial" charset="0"/>
              </a:rPr>
              <a:t>usporedba mjera sa nominalnim vrijednostima ili referentnim CAD modelima</a:t>
            </a:r>
          </a:p>
          <a:p>
            <a:pPr eaLnBrk="1" hangingPunct="1"/>
            <a:r>
              <a:rPr lang="hr-HR" dirty="0" smtClean="0">
                <a:latin typeface="Arial" charset="0"/>
              </a:rPr>
              <a:t>analiza deformacija objekata </a:t>
            </a:r>
          </a:p>
          <a:p>
            <a:pPr eaLnBrk="1" hangingPunct="1"/>
            <a:r>
              <a:rPr lang="hr-HR" dirty="0" smtClean="0">
                <a:latin typeface="Arial" charset="0"/>
              </a:rPr>
              <a:t>kontrola položaja i dimenzija proizvoda, alata i naprava</a:t>
            </a:r>
          </a:p>
        </p:txBody>
      </p:sp>
      <p:pic>
        <p:nvPicPr>
          <p:cNvPr id="11267" name="Slika 5">
            <a:hlinkClick r:id="rId3"/>
          </p:cNvPr>
          <p:cNvPicPr>
            <a:picLocks noChangeAspect="1"/>
          </p:cNvPicPr>
          <p:nvPr/>
        </p:nvPicPr>
        <p:blipFill>
          <a:blip r:embed="rId4" cstate="print"/>
          <a:srcRect/>
          <a:stretch>
            <a:fillRect/>
          </a:stretch>
        </p:blipFill>
        <p:spPr bwMode="auto">
          <a:xfrm>
            <a:off x="1538288" y="3343275"/>
            <a:ext cx="4503301" cy="2308225"/>
          </a:xfrm>
          <a:prstGeom prst="rect">
            <a:avLst/>
          </a:prstGeom>
          <a:noFill/>
          <a:ln w="9525">
            <a:noFill/>
            <a:miter lim="800000"/>
            <a:headEnd/>
            <a:tailEnd/>
          </a:ln>
        </p:spPr>
      </p:pic>
      <p:sp>
        <p:nvSpPr>
          <p:cNvPr id="11268" name="Rectangle 2"/>
          <p:cNvSpPr>
            <a:spLocks noGrp="1" noChangeArrowheads="1"/>
          </p:cNvSpPr>
          <p:nvPr>
            <p:ph type="title"/>
          </p:nvPr>
        </p:nvSpPr>
        <p:spPr/>
        <p:txBody>
          <a:bodyPr/>
          <a:lstStyle/>
          <a:p>
            <a:r>
              <a:rPr lang="hr-HR" dirty="0" smtClean="0">
                <a:latin typeface="Arial" panose="020B0604020202020204" pitchFamily="34" charset="0"/>
                <a:cs typeface="Arial" panose="020B0604020202020204" pitchFamily="34" charset="0"/>
              </a:rPr>
              <a:t>Fotogrametrija</a:t>
            </a:r>
            <a:br>
              <a:rPr lang="hr-HR"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GOM TRITOP</a:t>
            </a:r>
            <a:endParaRPr lang="de-DE" baseline="30000" dirty="0" smtClean="0">
              <a:latin typeface="Arial" panose="020B0604020202020204" pitchFamily="34" charset="0"/>
              <a:cs typeface="Arial" panose="020B0604020202020204" pitchFamily="34" charset="0"/>
            </a:endParaRPr>
          </a:p>
        </p:txBody>
      </p:sp>
      <p:pic>
        <p:nvPicPr>
          <p:cNvPr id="11269" name="Picture 4">
            <a:hlinkClick r:id="rId3"/>
          </p:cNvPr>
          <p:cNvPicPr>
            <a:picLocks noChangeAspect="1" noChangeArrowheads="1"/>
          </p:cNvPicPr>
          <p:nvPr/>
        </p:nvPicPr>
        <p:blipFill>
          <a:blip r:embed="rId5" cstate="print"/>
          <a:srcRect/>
          <a:stretch>
            <a:fillRect/>
          </a:stretch>
        </p:blipFill>
        <p:spPr bwMode="auto">
          <a:xfrm>
            <a:off x="6417877" y="4171898"/>
            <a:ext cx="2132829" cy="1581201"/>
          </a:xfrm>
          <a:prstGeom prst="rect">
            <a:avLst/>
          </a:prstGeom>
          <a:noFill/>
          <a:ln w="3175">
            <a:solidFill>
              <a:schemeClr val="tx1"/>
            </a:solidFill>
            <a:miter lim="800000"/>
            <a:headEnd/>
            <a:tailEnd/>
          </a:ln>
        </p:spPr>
      </p:pic>
      <p:pic>
        <p:nvPicPr>
          <p:cNvPr id="11271" name="Picture 2">
            <a:hlinkClick r:id="rId3"/>
          </p:cNvPr>
          <p:cNvPicPr>
            <a:picLocks noChangeAspect="1" noChangeArrowheads="1"/>
          </p:cNvPicPr>
          <p:nvPr/>
        </p:nvPicPr>
        <p:blipFill>
          <a:blip r:embed="rId6" cstate="print"/>
          <a:srcRect/>
          <a:stretch>
            <a:fillRect/>
          </a:stretch>
        </p:blipFill>
        <p:spPr bwMode="auto">
          <a:xfrm>
            <a:off x="6389687" y="2611550"/>
            <a:ext cx="2084387" cy="1258887"/>
          </a:xfrm>
          <a:prstGeom prst="rect">
            <a:avLst/>
          </a:prstGeom>
          <a:noFill/>
          <a:ln w="9525">
            <a:noFill/>
            <a:miter lim="800000"/>
            <a:headEnd/>
            <a:tailEnd/>
          </a:ln>
        </p:spPr>
      </p:pic>
      <p:pic>
        <p:nvPicPr>
          <p:cNvPr id="17" name="Picture 11" descr="13_Bild1">
            <a:hlinkClick r:id="rId3"/>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7877" y="775341"/>
            <a:ext cx="2058555" cy="15867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xxx01">
            <a:hlinkClick r:id="rId3"/>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6752" y="826252"/>
            <a:ext cx="2230255" cy="1324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3813" y="75733"/>
            <a:ext cx="1427869" cy="57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1545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r>
              <a:rPr lang="en-GB" dirty="0" err="1" smtClean="0">
                <a:latin typeface="Arial" panose="020B0604020202020204" pitchFamily="34" charset="0"/>
                <a:cs typeface="Arial" panose="020B0604020202020204" pitchFamily="34" charset="0"/>
              </a:rPr>
              <a:t>Analiza</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obrade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deformiranjem</a:t>
            </a:r>
            <a:r>
              <a:rPr lang="hr-HR" dirty="0">
                <a:latin typeface="Arial" panose="020B0604020202020204" pitchFamily="34" charset="0"/>
                <a:cs typeface="Arial" panose="020B0604020202020204" pitchFamily="34" charset="0"/>
              </a:rPr>
              <a:t> – prikaz mjerenja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hr-HR" b="0" dirty="0">
                <a:latin typeface="Arial" panose="020B0604020202020204" pitchFamily="34" charset="0"/>
                <a:cs typeface="Arial" panose="020B0604020202020204" pitchFamily="34" charset="0"/>
              </a:rPr>
              <a:t>GOM </a:t>
            </a:r>
            <a:r>
              <a:rPr lang="en-GB" b="0" dirty="0" smtClean="0">
                <a:latin typeface="Arial" panose="020B0604020202020204" pitchFamily="34" charset="0"/>
                <a:cs typeface="Arial" panose="020B0604020202020204" pitchFamily="34" charset="0"/>
              </a:rPr>
              <a:t>ARGUS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hr-HR" dirty="0" smtClean="0">
              <a:latin typeface="Arial" panose="020B0604020202020204" pitchFamily="34" charset="0"/>
              <a:cs typeface="Arial" panose="020B0604020202020204" pitchFamily="34" charset="0"/>
            </a:endParaRPr>
          </a:p>
        </p:txBody>
      </p:sp>
      <p:sp>
        <p:nvSpPr>
          <p:cNvPr id="28" name="Rezervirano mjesto sadržaja 2"/>
          <p:cNvSpPr>
            <a:spLocks noGrp="1"/>
          </p:cNvSpPr>
          <p:nvPr>
            <p:ph sz="half" idx="1"/>
          </p:nvPr>
        </p:nvSpPr>
        <p:spPr>
          <a:xfrm>
            <a:off x="4265192" y="4371975"/>
            <a:ext cx="4421187" cy="1303338"/>
          </a:xfrm>
        </p:spPr>
        <p:txBody>
          <a:bodyPr/>
          <a:lstStyle/>
          <a:p>
            <a:r>
              <a:rPr lang="hr-HR" dirty="0" smtClean="0">
                <a:latin typeface="Arial" panose="020B0604020202020204" pitchFamily="34" charset="0"/>
                <a:cs typeface="Arial" panose="020B0604020202020204" pitchFamily="34" charset="0"/>
              </a:rPr>
              <a:t>Pronalaženje područja sa kritičnim deformacijama</a:t>
            </a:r>
          </a:p>
          <a:p>
            <a:r>
              <a:rPr lang="hr-HR" dirty="0" smtClean="0">
                <a:latin typeface="Arial" panose="020B0604020202020204" pitchFamily="34" charset="0"/>
                <a:cs typeface="Arial" panose="020B0604020202020204" pitchFamily="34" charset="0"/>
              </a:rPr>
              <a:t>Rješavanje složenih problema deformiranja </a:t>
            </a:r>
          </a:p>
          <a:p>
            <a:r>
              <a:rPr lang="hr-HR" dirty="0" smtClean="0">
                <a:latin typeface="Arial" panose="020B0604020202020204" pitchFamily="34" charset="0"/>
                <a:cs typeface="Arial" panose="020B0604020202020204" pitchFamily="34" charset="0"/>
              </a:rPr>
              <a:t>Optimiziranje proizvodnih procesa </a:t>
            </a:r>
          </a:p>
          <a:p>
            <a:r>
              <a:rPr lang="hr-HR" dirty="0" smtClean="0">
                <a:latin typeface="Arial" panose="020B0604020202020204" pitchFamily="34" charset="0"/>
                <a:cs typeface="Arial" panose="020B0604020202020204" pitchFamily="34" charset="0"/>
              </a:rPr>
              <a:t>Kontrola alata za deformiranje </a:t>
            </a:r>
          </a:p>
          <a:p>
            <a:r>
              <a:rPr lang="hr-HR" dirty="0" smtClean="0">
                <a:latin typeface="Arial" panose="020B0604020202020204" pitchFamily="34" charset="0"/>
                <a:cs typeface="Arial" panose="020B0604020202020204" pitchFamily="34" charset="0"/>
              </a:rPr>
              <a:t>Kontrola i optimizacija numeričkih modela</a:t>
            </a:r>
          </a:p>
          <a:p>
            <a:endParaRPr lang="hr-HR" dirty="0" smtClean="0"/>
          </a:p>
        </p:txBody>
      </p:sp>
      <p:pic>
        <p:nvPicPr>
          <p:cNvPr id="14340" name="Picture 3" descr="after-1-white"/>
          <p:cNvPicPr>
            <a:picLocks noGrp="1" noChangeAspect="1" noChangeArrowheads="1"/>
          </p:cNvPicPr>
          <p:nvPr>
            <p:ph sz="quarter" idx="2"/>
          </p:nvPr>
        </p:nvPicPr>
        <p:blipFill>
          <a:blip r:embed="rId2" cstate="print"/>
          <a:srcRect/>
          <a:stretch>
            <a:fillRect/>
          </a:stretch>
        </p:blipFill>
        <p:spPr>
          <a:xfrm>
            <a:off x="2147483647" y="2147483647"/>
            <a:ext cx="2147482688" cy="2147482688"/>
          </a:xfrm>
        </p:spPr>
      </p:pic>
      <p:pic>
        <p:nvPicPr>
          <p:cNvPr id="14341" name="Picture 5" descr="after-fld-full-size"/>
          <p:cNvPicPr>
            <a:picLocks noGrp="1" noChangeAspect="1" noChangeArrowheads="1"/>
          </p:cNvPicPr>
          <p:nvPr>
            <p:ph sz="quarter" idx="3"/>
          </p:nvPr>
        </p:nvPicPr>
        <p:blipFill>
          <a:blip r:embed="rId3" cstate="print"/>
          <a:srcRect r="3944"/>
          <a:stretch>
            <a:fillRect/>
          </a:stretch>
        </p:blipFill>
        <p:spPr>
          <a:xfrm>
            <a:off x="2147483647" y="2147483647"/>
            <a:ext cx="2147482688" cy="2147482688"/>
          </a:xfrm>
        </p:spPr>
      </p:pic>
      <p:pic>
        <p:nvPicPr>
          <p:cNvPr id="14342" name="Picture 2" descr="before-1-white"/>
          <p:cNvPicPr>
            <a:picLocks noGrp="1" noChangeArrowheads="1"/>
          </p:cNvPicPr>
          <p:nvPr>
            <p:ph sz="quarter" idx="4294967295"/>
          </p:nvPr>
        </p:nvPicPr>
        <p:blipFill>
          <a:blip r:embed="rId4" cstate="print"/>
          <a:srcRect/>
          <a:stretch>
            <a:fillRect/>
          </a:stretch>
        </p:blipFill>
        <p:spPr>
          <a:xfrm>
            <a:off x="-2138337100" y="2147483647"/>
            <a:ext cx="2147482688" cy="2147482688"/>
          </a:xfrm>
        </p:spPr>
      </p:pic>
      <p:pic>
        <p:nvPicPr>
          <p:cNvPr id="14343" name="Picture 4" descr="before-fld-full-size"/>
          <p:cNvPicPr>
            <a:picLocks noGrp="1" noChangeAspect="1" noChangeArrowheads="1"/>
          </p:cNvPicPr>
          <p:nvPr>
            <p:ph sz="quarter" idx="4294967295"/>
          </p:nvPr>
        </p:nvPicPr>
        <p:blipFill>
          <a:blip r:embed="rId5" cstate="print"/>
          <a:srcRect/>
          <a:stretch>
            <a:fillRect/>
          </a:stretch>
        </p:blipFill>
        <p:spPr>
          <a:xfrm>
            <a:off x="-2138337100" y="2147483647"/>
            <a:ext cx="2147482688" cy="2147482688"/>
          </a:xfrm>
        </p:spPr>
      </p:pic>
      <p:pic>
        <p:nvPicPr>
          <p:cNvPr id="14348" name="Picture 3" descr="after-1-white"/>
          <p:cNvPicPr>
            <a:picLocks noGrp="1" noChangeAspect="1" noChangeArrowheads="1"/>
          </p:cNvPicPr>
          <p:nvPr>
            <p:ph sz="quarter" idx="4294967295"/>
          </p:nvPr>
        </p:nvPicPr>
        <p:blipFill>
          <a:blip r:embed="rId6" cstate="print"/>
          <a:srcRect/>
          <a:stretch>
            <a:fillRect/>
          </a:stretch>
        </p:blipFill>
        <p:spPr>
          <a:xfrm>
            <a:off x="-2138337100" y="2147483647"/>
            <a:ext cx="2147482688" cy="1652789113"/>
          </a:xfrm>
        </p:spPr>
      </p:pic>
      <p:pic>
        <p:nvPicPr>
          <p:cNvPr id="14349" name="Picture 5" descr="after-fld-full-size"/>
          <p:cNvPicPr>
            <a:picLocks noGrp="1" noChangeAspect="1" noChangeArrowheads="1"/>
          </p:cNvPicPr>
          <p:nvPr>
            <p:ph sz="quarter" idx="4294967295"/>
          </p:nvPr>
        </p:nvPicPr>
        <p:blipFill>
          <a:blip r:embed="rId3" cstate="print"/>
          <a:srcRect r="3944"/>
          <a:stretch>
            <a:fillRect/>
          </a:stretch>
        </p:blipFill>
        <p:spPr>
          <a:xfrm>
            <a:off x="-2138337100" y="2147483647"/>
            <a:ext cx="2147482688" cy="2028423363"/>
          </a:xfrm>
        </p:spPr>
      </p:pic>
      <p:pic>
        <p:nvPicPr>
          <p:cNvPr id="14350" name="Picture 2" descr="before-1-white"/>
          <p:cNvPicPr>
            <a:picLocks noGrp="1" noChangeArrowheads="1"/>
          </p:cNvPicPr>
          <p:nvPr>
            <p:ph sz="quarter" idx="4294967295"/>
          </p:nvPr>
        </p:nvPicPr>
        <p:blipFill>
          <a:blip r:embed="rId7" cstate="print"/>
          <a:srcRect/>
          <a:stretch>
            <a:fillRect/>
          </a:stretch>
        </p:blipFill>
        <p:spPr>
          <a:xfrm>
            <a:off x="-2138337100" y="2147483647"/>
            <a:ext cx="2147482688" cy="1521447300"/>
          </a:xfrm>
        </p:spPr>
      </p:pic>
      <p:pic>
        <p:nvPicPr>
          <p:cNvPr id="14351" name="Picture 4" descr="before-fld-full-size"/>
          <p:cNvPicPr>
            <a:picLocks noGrp="1" noChangeAspect="1" noChangeArrowheads="1"/>
          </p:cNvPicPr>
          <p:nvPr>
            <p:ph sz="quarter" idx="4294967295"/>
          </p:nvPr>
        </p:nvPicPr>
        <p:blipFill>
          <a:blip r:embed="rId5" cstate="print"/>
          <a:srcRect/>
          <a:stretch>
            <a:fillRect/>
          </a:stretch>
        </p:blipFill>
        <p:spPr>
          <a:xfrm>
            <a:off x="-2138337100" y="2147483647"/>
            <a:ext cx="2147482688" cy="2023999000"/>
          </a:xfrm>
        </p:spPr>
      </p:pic>
      <p:pic>
        <p:nvPicPr>
          <p:cNvPr id="14352" name="Picture 3" descr="before-1-white">
            <a:hlinkClick r:id="rId8"/>
          </p:cNvPr>
          <p:cNvPicPr>
            <a:picLocks noGrp="1" noChangeAspect="1" noChangeArrowheads="1"/>
          </p:cNvPicPr>
          <p:nvPr>
            <p:ph sz="quarter" idx="4294967295"/>
          </p:nvPr>
        </p:nvPicPr>
        <p:blipFill>
          <a:blip r:embed="rId9" cstate="print"/>
          <a:srcRect/>
          <a:stretch>
            <a:fillRect/>
          </a:stretch>
        </p:blipFill>
        <p:spPr>
          <a:xfrm>
            <a:off x="7705725" y="1633538"/>
            <a:ext cx="1439863" cy="974725"/>
          </a:xfrm>
          <a:noFill/>
        </p:spPr>
      </p:pic>
      <p:pic>
        <p:nvPicPr>
          <p:cNvPr id="14353" name="Picture 5" descr="before-fld-full-size">
            <a:hlinkClick r:id="rId8"/>
          </p:cNvPr>
          <p:cNvPicPr>
            <a:picLocks noGrp="1" noChangeAspect="1" noChangeArrowheads="1"/>
          </p:cNvPicPr>
          <p:nvPr>
            <p:ph sz="quarter" idx="4294967295"/>
          </p:nvPr>
        </p:nvPicPr>
        <p:blipFill>
          <a:blip r:embed="rId5" cstate="print"/>
          <a:srcRect/>
          <a:stretch>
            <a:fillRect/>
          </a:stretch>
        </p:blipFill>
        <p:spPr>
          <a:xfrm>
            <a:off x="7705725" y="2797175"/>
            <a:ext cx="1439863" cy="1252538"/>
          </a:xfrm>
          <a:noFill/>
        </p:spPr>
      </p:pic>
      <p:pic>
        <p:nvPicPr>
          <p:cNvPr id="14354" name="Picture 4" descr="Nakon optimizacije" title="Nakon optimizacije">
            <a:hlinkClick r:id="rId8"/>
          </p:cNvPr>
          <p:cNvPicPr>
            <a:picLocks noGrp="1" noChangeAspect="1" noChangeArrowheads="1"/>
          </p:cNvPicPr>
          <p:nvPr>
            <p:ph sz="quarter" idx="4294967295"/>
          </p:nvPr>
        </p:nvPicPr>
        <p:blipFill>
          <a:blip r:embed="rId10" cstate="print"/>
          <a:srcRect/>
          <a:stretch>
            <a:fillRect/>
          </a:stretch>
        </p:blipFill>
        <p:spPr>
          <a:xfrm>
            <a:off x="7705725" y="1612900"/>
            <a:ext cx="1439863" cy="1023938"/>
          </a:xfrm>
          <a:noFill/>
        </p:spPr>
      </p:pic>
      <p:pic>
        <p:nvPicPr>
          <p:cNvPr id="14355" name="Picture 6" descr="FLD nakon optimizacije" title="FLD nakon optimizacije">
            <a:hlinkClick r:id="rId8"/>
          </p:cNvPr>
          <p:cNvPicPr>
            <a:picLocks noGrp="1" noChangeAspect="1" noChangeArrowheads="1"/>
          </p:cNvPicPr>
          <p:nvPr>
            <p:ph sz="quarter" idx="4294967295"/>
          </p:nvPr>
        </p:nvPicPr>
        <p:blipFill>
          <a:blip r:embed="rId3" cstate="print"/>
          <a:srcRect r="3944"/>
          <a:stretch>
            <a:fillRect/>
          </a:stretch>
        </p:blipFill>
        <p:spPr>
          <a:xfrm>
            <a:off x="7629525" y="2768600"/>
            <a:ext cx="1439863" cy="1303338"/>
          </a:xfrm>
          <a:noFill/>
        </p:spPr>
      </p:pic>
      <p:sp>
        <p:nvSpPr>
          <p:cNvPr id="14345" name="Rectangle 6"/>
          <p:cNvSpPr>
            <a:spLocks noChangeAspect="1" noChangeArrowheads="1"/>
          </p:cNvSpPr>
          <p:nvPr/>
        </p:nvSpPr>
        <p:spPr bwMode="auto">
          <a:xfrm>
            <a:off x="4484321" y="1124528"/>
            <a:ext cx="1376363" cy="450850"/>
          </a:xfrm>
          <a:prstGeom prst="rect">
            <a:avLst/>
          </a:prstGeom>
          <a:solidFill>
            <a:srgbClr val="AA1E1E"/>
          </a:solidFill>
          <a:ln w="9525">
            <a:noFill/>
            <a:miter lim="800000"/>
            <a:headEnd/>
            <a:tailEnd/>
          </a:ln>
        </p:spPr>
        <p:txBody>
          <a:bodyPr lIns="80125" tIns="40063" rIns="141954" bIns="40063">
            <a:spAutoFit/>
          </a:bodyPr>
          <a:lstStyle/>
          <a:p>
            <a:pPr algn="ctr" defTabSz="800100"/>
            <a:r>
              <a:rPr lang="hr-HR" sz="1200" b="1">
                <a:solidFill>
                  <a:srgbClr val="FFFFFF"/>
                </a:solidFill>
              </a:rPr>
              <a:t>prije optimizacije</a:t>
            </a:r>
            <a:endParaRPr lang="de-DE" sz="1200" b="1">
              <a:solidFill>
                <a:srgbClr val="FFFFFF"/>
              </a:solidFill>
            </a:endParaRPr>
          </a:p>
        </p:txBody>
      </p:sp>
      <p:grpSp>
        <p:nvGrpSpPr>
          <p:cNvPr id="2" name="Grupa 12"/>
          <p:cNvGrpSpPr>
            <a:grpSpLocks/>
          </p:cNvGrpSpPr>
          <p:nvPr/>
        </p:nvGrpSpPr>
        <p:grpSpPr bwMode="auto">
          <a:xfrm>
            <a:off x="5984509" y="1115003"/>
            <a:ext cx="1438275" cy="2879725"/>
            <a:chOff x="5892299" y="797541"/>
            <a:chExt cx="2323696" cy="3996057"/>
          </a:xfrm>
        </p:grpSpPr>
        <p:grpSp>
          <p:nvGrpSpPr>
            <p:cNvPr id="3" name="Grupa 16"/>
            <p:cNvGrpSpPr>
              <a:grpSpLocks/>
            </p:cNvGrpSpPr>
            <p:nvPr/>
          </p:nvGrpSpPr>
          <p:grpSpPr bwMode="auto">
            <a:xfrm>
              <a:off x="5892299" y="1391423"/>
              <a:ext cx="2323696" cy="3402175"/>
              <a:chOff x="4044248" y="1795685"/>
              <a:chExt cx="2323696" cy="3402175"/>
            </a:xfrm>
          </p:grpSpPr>
          <p:pic>
            <p:nvPicPr>
              <p:cNvPr id="14359" name="Picture 8" descr="stt01">
                <a:hlinkClick r:id="rId8"/>
              </p:cNvPr>
              <p:cNvPicPr>
                <a:picLocks noChangeAspect="1" noChangeArrowheads="1"/>
              </p:cNvPicPr>
              <p:nvPr/>
            </p:nvPicPr>
            <p:blipFill>
              <a:blip r:embed="rId11" cstate="print"/>
              <a:srcRect/>
              <a:stretch>
                <a:fillRect/>
              </a:stretch>
            </p:blipFill>
            <p:spPr bwMode="auto">
              <a:xfrm>
                <a:off x="4044248" y="1795685"/>
                <a:ext cx="2141422" cy="1634110"/>
              </a:xfrm>
              <a:prstGeom prst="rect">
                <a:avLst/>
              </a:prstGeom>
              <a:noFill/>
              <a:ln w="9525">
                <a:noFill/>
                <a:miter lim="800000"/>
                <a:headEnd/>
                <a:tailEnd/>
              </a:ln>
            </p:spPr>
          </p:pic>
          <p:pic>
            <p:nvPicPr>
              <p:cNvPr id="14360" name="Picture 9">
                <a:hlinkClick r:id="rId8"/>
              </p:cNvPr>
              <p:cNvPicPr>
                <a:picLocks noChangeAspect="1" noChangeArrowheads="1"/>
              </p:cNvPicPr>
              <p:nvPr/>
            </p:nvPicPr>
            <p:blipFill>
              <a:blip r:embed="rId12" cstate="print"/>
              <a:srcRect l="52257" t="50362" r="28786" b="32544"/>
              <a:stretch>
                <a:fillRect/>
              </a:stretch>
            </p:blipFill>
            <p:spPr bwMode="auto">
              <a:xfrm>
                <a:off x="4056945" y="3605966"/>
                <a:ext cx="2310999" cy="1591894"/>
              </a:xfrm>
              <a:prstGeom prst="rect">
                <a:avLst/>
              </a:prstGeom>
              <a:noFill/>
              <a:ln w="12700">
                <a:solidFill>
                  <a:srgbClr val="AA1E1E"/>
                </a:solidFill>
                <a:miter lim="800000"/>
                <a:headEnd/>
                <a:tailEnd/>
              </a:ln>
            </p:spPr>
          </p:pic>
          <p:sp>
            <p:nvSpPr>
              <p:cNvPr id="14361" name="Rectangle 10"/>
              <p:cNvSpPr>
                <a:spLocks noChangeArrowheads="1"/>
              </p:cNvSpPr>
              <p:nvPr/>
            </p:nvSpPr>
            <p:spPr bwMode="auto">
              <a:xfrm>
                <a:off x="5253713" y="2499734"/>
                <a:ext cx="287288" cy="209501"/>
              </a:xfrm>
              <a:prstGeom prst="rect">
                <a:avLst/>
              </a:prstGeom>
              <a:noFill/>
              <a:ln w="12700">
                <a:solidFill>
                  <a:srgbClr val="AA1E1E"/>
                </a:solidFill>
                <a:miter lim="800000"/>
                <a:headEnd/>
                <a:tailEnd/>
              </a:ln>
            </p:spPr>
            <p:txBody>
              <a:bodyPr wrap="none" lIns="91422" tIns="45711" rIns="91422" bIns="45711" anchor="ctr"/>
              <a:lstStyle/>
              <a:p>
                <a:endParaRPr lang="hr-HR">
                  <a:solidFill>
                    <a:srgbClr val="000000"/>
                  </a:solidFill>
                </a:endParaRPr>
              </a:p>
            </p:txBody>
          </p:sp>
          <p:sp>
            <p:nvSpPr>
              <p:cNvPr id="14362" name="Line 11"/>
              <p:cNvSpPr>
                <a:spLocks noChangeShapeType="1"/>
              </p:cNvSpPr>
              <p:nvPr/>
            </p:nvSpPr>
            <p:spPr bwMode="auto">
              <a:xfrm>
                <a:off x="5387039" y="2698126"/>
                <a:ext cx="0" cy="891968"/>
              </a:xfrm>
              <a:prstGeom prst="line">
                <a:avLst/>
              </a:prstGeom>
              <a:noFill/>
              <a:ln w="12700">
                <a:solidFill>
                  <a:srgbClr val="AA1E1E"/>
                </a:solidFill>
                <a:round/>
                <a:headEnd/>
                <a:tailEnd/>
              </a:ln>
            </p:spPr>
            <p:txBody>
              <a:bodyPr lIns="91422" tIns="45711" rIns="91422" bIns="45711"/>
              <a:lstStyle/>
              <a:p>
                <a:endParaRPr lang="en-US">
                  <a:solidFill>
                    <a:srgbClr val="000000"/>
                  </a:solidFill>
                </a:endParaRPr>
              </a:p>
            </p:txBody>
          </p:sp>
        </p:grpSp>
        <p:sp>
          <p:nvSpPr>
            <p:cNvPr id="14358" name="Rectangle 6"/>
            <p:cNvSpPr>
              <a:spLocks noChangeArrowheads="1"/>
            </p:cNvSpPr>
            <p:nvPr/>
          </p:nvSpPr>
          <p:spPr bwMode="auto">
            <a:xfrm>
              <a:off x="5903110" y="797541"/>
              <a:ext cx="2310999" cy="624717"/>
            </a:xfrm>
            <a:prstGeom prst="rect">
              <a:avLst/>
            </a:prstGeom>
            <a:solidFill>
              <a:srgbClr val="AA1E1E"/>
            </a:solidFill>
            <a:ln w="9525">
              <a:noFill/>
              <a:miter lim="800000"/>
              <a:headEnd/>
              <a:tailEnd/>
            </a:ln>
          </p:spPr>
          <p:txBody>
            <a:bodyPr lIns="80125" tIns="40063" rIns="141954" bIns="40063">
              <a:spAutoFit/>
            </a:bodyPr>
            <a:lstStyle/>
            <a:p>
              <a:pPr algn="ctr" defTabSz="800100"/>
              <a:r>
                <a:rPr lang="hr-HR" sz="1200" b="1">
                  <a:solidFill>
                    <a:srgbClr val="FFFFFF"/>
                  </a:solidFill>
                </a:rPr>
                <a:t>ARGUS mjerenje</a:t>
              </a:r>
              <a:endParaRPr lang="de-DE" sz="1200" b="1">
                <a:solidFill>
                  <a:srgbClr val="FFFFFF"/>
                </a:solidFill>
              </a:endParaRPr>
            </a:p>
          </p:txBody>
        </p:sp>
      </p:grpSp>
      <p:grpSp>
        <p:nvGrpSpPr>
          <p:cNvPr id="4" name="Grupa 19"/>
          <p:cNvGrpSpPr>
            <a:grpSpLocks/>
          </p:cNvGrpSpPr>
          <p:nvPr/>
        </p:nvGrpSpPr>
        <p:grpSpPr bwMode="auto">
          <a:xfrm>
            <a:off x="7564071" y="1124528"/>
            <a:ext cx="1439863" cy="2879725"/>
            <a:chOff x="3409568" y="1026977"/>
            <a:chExt cx="2406232" cy="4732830"/>
          </a:xfrm>
        </p:grpSpPr>
        <p:sp>
          <p:nvSpPr>
            <p:cNvPr id="14356" name="Rectangle 7"/>
            <p:cNvSpPr>
              <a:spLocks noChangeArrowheads="1"/>
            </p:cNvSpPr>
            <p:nvPr/>
          </p:nvSpPr>
          <p:spPr bwMode="auto">
            <a:xfrm>
              <a:off x="3434963" y="1026977"/>
              <a:ext cx="2328458" cy="715009"/>
            </a:xfrm>
            <a:prstGeom prst="rect">
              <a:avLst/>
            </a:prstGeom>
            <a:solidFill>
              <a:srgbClr val="AA1E1E"/>
            </a:solidFill>
            <a:ln w="9525">
              <a:noFill/>
              <a:miter lim="800000"/>
              <a:headEnd/>
              <a:tailEnd/>
            </a:ln>
          </p:spPr>
          <p:txBody>
            <a:bodyPr lIns="80125" tIns="40063" rIns="141954" bIns="40063">
              <a:spAutoFit/>
            </a:bodyPr>
            <a:lstStyle/>
            <a:p>
              <a:pPr algn="ctr" defTabSz="800100"/>
              <a:r>
                <a:rPr lang="hr-HR" sz="1200" b="1">
                  <a:solidFill>
                    <a:srgbClr val="FFFFFF"/>
                  </a:solidFill>
                </a:rPr>
                <a:t>nakon optimizacije</a:t>
              </a:r>
              <a:endParaRPr lang="de-DE" sz="1200" b="1">
                <a:solidFill>
                  <a:srgbClr val="FFFFFF"/>
                </a:solidFill>
              </a:endParaRPr>
            </a:p>
          </p:txBody>
        </p:sp>
      </p:grpSp>
      <p:pic>
        <p:nvPicPr>
          <p:cNvPr id="2050" name="Picture 2">
            <a:hlinkClick r:id="rId8"/>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492" y="1831622"/>
            <a:ext cx="3048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descr="Prije optimizacije" title="Prije optimizacije"/>
          <p:cNvPicPr>
            <a:picLocks noChangeAspect="1" noChangeArrowheads="1"/>
          </p:cNvPicPr>
          <p:nvPr/>
        </p:nvPicPr>
        <p:blipFill>
          <a:blip r:embed="rId9" cstate="print"/>
          <a:srcRect/>
          <a:stretch>
            <a:fillRect/>
          </a:stretch>
        </p:blipFill>
        <p:spPr bwMode="auto">
          <a:xfrm>
            <a:off x="4518025" y="1609725"/>
            <a:ext cx="1439863" cy="974725"/>
          </a:xfrm>
          <a:prstGeom prst="rect">
            <a:avLst/>
          </a:prstGeom>
          <a:noFill/>
          <a:ln w="9525">
            <a:noFill/>
            <a:miter lim="800000"/>
            <a:headEnd/>
            <a:tailEnd/>
          </a:ln>
        </p:spPr>
      </p:pic>
      <p:pic>
        <p:nvPicPr>
          <p:cNvPr id="31" name="Picture 5" descr="FLD prije optimizacije" title="FLD prije optimizacije"/>
          <p:cNvPicPr>
            <a:picLocks noChangeAspect="1" noChangeArrowheads="1"/>
          </p:cNvPicPr>
          <p:nvPr/>
        </p:nvPicPr>
        <p:blipFill>
          <a:blip r:embed="rId5" cstate="print"/>
          <a:srcRect/>
          <a:stretch>
            <a:fillRect/>
          </a:stretch>
        </p:blipFill>
        <p:spPr bwMode="auto">
          <a:xfrm>
            <a:off x="4508500" y="2773363"/>
            <a:ext cx="1439863" cy="1252537"/>
          </a:xfrm>
          <a:prstGeom prst="rect">
            <a:avLst/>
          </a:prstGeom>
          <a:noFill/>
          <a:ln w="9525">
            <a:noFill/>
            <a:miter lim="800000"/>
            <a:headEnd/>
            <a:tailEnd/>
          </a:ln>
        </p:spPr>
      </p:pic>
      <p:pic>
        <p:nvPicPr>
          <p:cNvPr id="29" name="Picture 2">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33813" y="75733"/>
            <a:ext cx="1427869" cy="57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2990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3813" y="75733"/>
            <a:ext cx="1427869" cy="572252"/>
          </a:xfrm>
          <a:prstGeom prst="rect">
            <a:avLst/>
          </a:prstGeom>
          <a:noFill/>
          <a:extLst>
            <a:ext uri="{909E8E84-426E-40DD-AFC4-6F175D3DCCD1}">
              <a14:hiddenFill xmlns:a14="http://schemas.microsoft.com/office/drawing/2010/main">
                <a:solidFill>
                  <a:srgbClr val="FFFFFF"/>
                </a:solidFill>
              </a14:hiddenFill>
            </a:ext>
          </a:extLst>
        </p:spPr>
      </p:pic>
      <p:grpSp>
        <p:nvGrpSpPr>
          <p:cNvPr id="270343" name="Group 7"/>
          <p:cNvGrpSpPr>
            <a:grpSpLocks/>
          </p:cNvGrpSpPr>
          <p:nvPr/>
        </p:nvGrpSpPr>
        <p:grpSpPr bwMode="auto">
          <a:xfrm>
            <a:off x="6682596" y="624020"/>
            <a:ext cx="1805017" cy="2038748"/>
            <a:chOff x="2233" y="1802"/>
            <a:chExt cx="1226" cy="1183"/>
          </a:xfrm>
        </p:grpSpPr>
        <p:pic>
          <p:nvPicPr>
            <p:cNvPr id="270344" name="Picture 8" descr="Step010right10-13T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 y="1802"/>
              <a:ext cx="673" cy="1182"/>
            </a:xfrm>
            <a:prstGeom prst="rect">
              <a:avLst/>
            </a:prstGeom>
            <a:noFill/>
            <a:extLst>
              <a:ext uri="{909E8E84-426E-40DD-AFC4-6F175D3DCCD1}">
                <a14:hiddenFill xmlns:a14="http://schemas.microsoft.com/office/drawing/2010/main">
                  <a:solidFill>
                    <a:srgbClr val="FFFFFF"/>
                  </a:solidFill>
                </a14:hiddenFill>
              </a:ext>
            </a:extLst>
          </p:spPr>
        </p:pic>
        <p:sp>
          <p:nvSpPr>
            <p:cNvPr id="270345" name="Line 9"/>
            <p:cNvSpPr>
              <a:spLocks noChangeShapeType="1"/>
            </p:cNvSpPr>
            <p:nvPr/>
          </p:nvSpPr>
          <p:spPr bwMode="auto">
            <a:xfrm>
              <a:off x="2833" y="2385"/>
              <a:ext cx="0" cy="38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70346" name="Text Box 10"/>
            <p:cNvSpPr txBox="1">
              <a:spLocks noChangeArrowheads="1"/>
            </p:cNvSpPr>
            <p:nvPr/>
          </p:nvSpPr>
          <p:spPr bwMode="auto">
            <a:xfrm>
              <a:off x="2720" y="2208"/>
              <a:ext cx="13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5" tIns="45723" rIns="91445" bIns="45723">
              <a:spAutoFit/>
            </a:bodyPr>
            <a:lstStyle/>
            <a:p>
              <a:pPr eaLnBrk="0" hangingPunct="0">
                <a:spcBef>
                  <a:spcPct val="50000"/>
                </a:spcBef>
              </a:pPr>
              <a:r>
                <a:rPr lang="en-US">
                  <a:solidFill>
                    <a:schemeClr val="bg1"/>
                  </a:solidFill>
                  <a:latin typeface="Microsoft Sans Serif" pitchFamily="34" charset="0"/>
                </a:rPr>
                <a:t>X</a:t>
              </a:r>
            </a:p>
          </p:txBody>
        </p:sp>
        <p:pic>
          <p:nvPicPr>
            <p:cNvPr id="270347" name="Picture 11" descr="strainfit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 y="1808"/>
              <a:ext cx="548" cy="1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0348" name="Group 12"/>
          <p:cNvGrpSpPr>
            <a:grpSpLocks/>
          </p:cNvGrpSpPr>
          <p:nvPr/>
        </p:nvGrpSpPr>
        <p:grpSpPr bwMode="auto">
          <a:xfrm>
            <a:off x="6594302" y="2675957"/>
            <a:ext cx="1893312" cy="1563827"/>
            <a:chOff x="2098" y="2152"/>
            <a:chExt cx="1148" cy="839"/>
          </a:xfrm>
        </p:grpSpPr>
        <p:pic>
          <p:nvPicPr>
            <p:cNvPr id="270349" name="Picture 13" descr="FLC-projekt-dc06-30-snapshot-sec-inkl-nam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8" y="2152"/>
              <a:ext cx="1125"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50" name="Picture 14" descr="dc06-30-majo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5542" b="-3676"/>
            <a:stretch>
              <a:fillRect/>
            </a:stretch>
          </p:blipFill>
          <p:spPr bwMode="auto">
            <a:xfrm>
              <a:off x="2101" y="2153"/>
              <a:ext cx="1145"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Naslov 1"/>
          <p:cNvSpPr>
            <a:spLocks noGrp="1"/>
          </p:cNvSpPr>
          <p:nvPr>
            <p:ph type="title"/>
          </p:nvPr>
        </p:nvSpPr>
        <p:spPr>
          <a:xfrm>
            <a:off x="1474788" y="254000"/>
            <a:ext cx="7175500" cy="474663"/>
          </a:xfrm>
        </p:spPr>
        <p:txBody>
          <a:bodyPr/>
          <a:lstStyle/>
          <a:p>
            <a:r>
              <a:rPr lang="en-GB" dirty="0" err="1" smtClean="0">
                <a:latin typeface="Arial" panose="020B0604020202020204" pitchFamily="34" charset="0"/>
                <a:cs typeface="Arial" panose="020B0604020202020204" pitchFamily="34" charset="0"/>
              </a:rPr>
              <a:t>Analiza</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deformacija</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hr-HR" b="0" dirty="0">
                <a:latin typeface="Arial" panose="020B0604020202020204" pitchFamily="34" charset="0"/>
                <a:cs typeface="Arial" panose="020B0604020202020204" pitchFamily="34" charset="0"/>
              </a:rPr>
              <a:t>GOM </a:t>
            </a:r>
            <a:r>
              <a:rPr lang="en-GB" b="0" dirty="0" smtClean="0">
                <a:latin typeface="Arial" panose="020B0604020202020204" pitchFamily="34" charset="0"/>
                <a:cs typeface="Arial" panose="020B0604020202020204" pitchFamily="34" charset="0"/>
              </a:rPr>
              <a:t>ARAMIS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hr-HR" dirty="0" smtClean="0">
              <a:latin typeface="Arial" panose="020B0604020202020204" pitchFamily="34" charset="0"/>
              <a:cs typeface="Arial" panose="020B0604020202020204" pitchFamily="34" charset="0"/>
            </a:endParaRPr>
          </a:p>
        </p:txBody>
      </p:sp>
      <p:sp>
        <p:nvSpPr>
          <p:cNvPr id="19" name="Rezervirano mjesto sadržaja 2"/>
          <p:cNvSpPr>
            <a:spLocks noGrp="1"/>
          </p:cNvSpPr>
          <p:nvPr>
            <p:ph sz="half" idx="1"/>
          </p:nvPr>
        </p:nvSpPr>
        <p:spPr>
          <a:xfrm>
            <a:off x="1512888" y="881063"/>
            <a:ext cx="4373562" cy="1483777"/>
          </a:xfrm>
        </p:spPr>
        <p:txBody>
          <a:bodyPr/>
          <a:lstStyle/>
          <a:p>
            <a:endParaRPr lang="hr-HR" dirty="0" smtClean="0"/>
          </a:p>
          <a:p>
            <a:r>
              <a:rPr lang="vi-VN" dirty="0" smtClean="0">
                <a:latin typeface="Arial" panose="020B0604020202020204" pitchFamily="34" charset="0"/>
                <a:cs typeface="Arial" panose="020B0604020202020204" pitchFamily="34" charset="0"/>
              </a:rPr>
              <a:t>ispitivanje materijala </a:t>
            </a:r>
            <a:r>
              <a:rPr lang="hr-HR" dirty="0" smtClean="0">
                <a:latin typeface="Arial" panose="020B0604020202020204" pitchFamily="34" charset="0"/>
                <a:cs typeface="Arial" panose="020B0604020202020204" pitchFamily="34" charset="0"/>
              </a:rPr>
              <a:t>i komponenta</a:t>
            </a:r>
            <a:endParaRPr lang="vi-VN" dirty="0" smtClean="0">
              <a:latin typeface="Arial" panose="020B0604020202020204" pitchFamily="34" charset="0"/>
              <a:cs typeface="Arial" panose="020B0604020202020204" pitchFamily="34" charset="0"/>
            </a:endParaRPr>
          </a:p>
          <a:p>
            <a:r>
              <a:rPr lang="vi-VN" dirty="0" smtClean="0">
                <a:latin typeface="Arial" panose="020B0604020202020204" pitchFamily="34" charset="0"/>
                <a:cs typeface="Arial" panose="020B0604020202020204" pitchFamily="34" charset="0"/>
              </a:rPr>
              <a:t>određivanje </a:t>
            </a:r>
            <a:r>
              <a:rPr lang="hr-HR" dirty="0" smtClean="0">
                <a:latin typeface="Arial" panose="020B0604020202020204" pitchFamily="34" charset="0"/>
                <a:cs typeface="Arial" panose="020B0604020202020204" pitchFamily="34" charset="0"/>
              </a:rPr>
              <a:t>pomaka i </a:t>
            </a:r>
            <a:r>
              <a:rPr lang="vi-VN" dirty="0" smtClean="0">
                <a:latin typeface="Arial" panose="020B0604020202020204" pitchFamily="34" charset="0"/>
                <a:cs typeface="Arial" panose="020B0604020202020204" pitchFamily="34" charset="0"/>
              </a:rPr>
              <a:t>deformacija</a:t>
            </a:r>
          </a:p>
          <a:p>
            <a:r>
              <a:rPr lang="hr-HR" dirty="0">
                <a:latin typeface="Arial" panose="020B0604020202020204" pitchFamily="34" charset="0"/>
                <a:cs typeface="Arial" panose="020B0604020202020204" pitchFamily="34" charset="0"/>
              </a:rPr>
              <a:t>v</a:t>
            </a:r>
            <a:r>
              <a:rPr lang="hr-HR" dirty="0" smtClean="0">
                <a:latin typeface="Arial" panose="020B0604020202020204" pitchFamily="34" charset="0"/>
                <a:cs typeface="Arial" panose="020B0604020202020204" pitchFamily="34" charset="0"/>
              </a:rPr>
              <a:t>alidacija numeričkih simulacija (FEM)</a:t>
            </a:r>
            <a:endParaRPr lang="vi-VN" dirty="0" smtClean="0">
              <a:latin typeface="Arial" panose="020B0604020202020204" pitchFamily="34" charset="0"/>
              <a:cs typeface="Arial" panose="020B0604020202020204" pitchFamily="34" charset="0"/>
            </a:endParaRPr>
          </a:p>
          <a:p>
            <a:r>
              <a:rPr lang="vi-VN" dirty="0" smtClean="0">
                <a:latin typeface="Arial" panose="020B0604020202020204" pitchFamily="34" charset="0"/>
                <a:cs typeface="Arial" panose="020B0604020202020204" pitchFamily="34" charset="0"/>
              </a:rPr>
              <a:t>istraživanje nelinearnih ponašanja materijala </a:t>
            </a:r>
          </a:p>
          <a:p>
            <a:r>
              <a:rPr lang="vi-VN" dirty="0" smtClean="0">
                <a:latin typeface="Arial" panose="020B0604020202020204" pitchFamily="34" charset="0"/>
                <a:cs typeface="Arial" panose="020B0604020202020204" pitchFamily="34" charset="0"/>
              </a:rPr>
              <a:t>određivanje krivulje tečenja </a:t>
            </a:r>
          </a:p>
          <a:p>
            <a:endParaRPr lang="hr-HR" dirty="0" smtClean="0"/>
          </a:p>
        </p:txBody>
      </p:sp>
      <p:pic>
        <p:nvPicPr>
          <p:cNvPr id="21" name="Picture 3">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656" y="4264503"/>
            <a:ext cx="1933177" cy="162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Damir\Desktop\aramis-3d-kamera-2.jpg"/>
          <p:cNvPicPr/>
          <p:nvPr/>
        </p:nvPicPr>
        <p:blipFill>
          <a:blip r:embed="rId11">
            <a:extLst>
              <a:ext uri="{28A0092B-C50C-407E-A947-70E740481C1C}">
                <a14:useLocalDpi xmlns:a14="http://schemas.microsoft.com/office/drawing/2010/main" val="0"/>
              </a:ext>
            </a:extLst>
          </a:blip>
          <a:srcRect/>
          <a:stretch>
            <a:fillRect/>
          </a:stretch>
        </p:blipFill>
        <p:spPr bwMode="auto">
          <a:xfrm>
            <a:off x="1722670" y="2287073"/>
            <a:ext cx="3981450" cy="3429000"/>
          </a:xfrm>
          <a:prstGeom prst="rect">
            <a:avLst/>
          </a:prstGeom>
          <a:noFill/>
          <a:ln>
            <a:noFill/>
          </a:ln>
        </p:spPr>
      </p:pic>
    </p:spTree>
    <p:extLst>
      <p:ext uri="{BB962C8B-B14F-4D97-AF65-F5344CB8AC3E}">
        <p14:creationId xmlns:p14="http://schemas.microsoft.com/office/powerpoint/2010/main" val="54262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0"/>
          <p:cNvSpPr>
            <a:spLocks noGrp="1" noChangeArrowheads="1"/>
          </p:cNvSpPr>
          <p:nvPr>
            <p:ph type="ctrTitle" sz="quarter"/>
          </p:nvPr>
        </p:nvSpPr>
        <p:spPr>
          <a:xfrm>
            <a:off x="18148" y="443599"/>
            <a:ext cx="4460017" cy="6121614"/>
          </a:xfrm>
          <a:noFill/>
        </p:spPr>
        <p:txBody>
          <a:bodyPr/>
          <a:lstStyle/>
          <a:p>
            <a:pPr algn="ctr" eaLnBrk="1" hangingPunct="1"/>
            <a:r>
              <a:rPr lang="hr-HR" altLang="de-DE" sz="500" b="0" dirty="0" smtClean="0">
                <a:latin typeface="Arial" panose="020B0604020202020204" pitchFamily="34" charset="0"/>
                <a:cs typeface="Arial" panose="020B0604020202020204" pitchFamily="34" charset="0"/>
              </a:rPr>
              <a:t/>
            </a:r>
            <a:br>
              <a:rPr lang="hr-HR" altLang="de-DE" sz="500" b="0" dirty="0" smtClean="0">
                <a:latin typeface="Arial" panose="020B0604020202020204" pitchFamily="34" charset="0"/>
                <a:cs typeface="Arial" panose="020B0604020202020204" pitchFamily="34" charset="0"/>
              </a:rPr>
            </a:br>
            <a:r>
              <a:rPr lang="hr-HR" altLang="de-DE" sz="1200" b="0" dirty="0" smtClean="0">
                <a:latin typeface="Arial" panose="020B0604020202020204" pitchFamily="34" charset="0"/>
                <a:cs typeface="Arial" panose="020B0604020202020204" pitchFamily="34" charset="0"/>
              </a:rPr>
              <a:t>TOPOMATIKA d.o.o.</a:t>
            </a:r>
            <a:r>
              <a:rPr lang="en-US" altLang="de-DE" sz="1200" b="0" dirty="0" smtClean="0">
                <a:latin typeface="Arial" panose="020B0604020202020204" pitchFamily="34" charset="0"/>
                <a:cs typeface="Arial" panose="020B0604020202020204" pitchFamily="34" charset="0"/>
              </a:rPr>
              <a:t/>
            </a:r>
            <a:br>
              <a:rPr lang="en-US" altLang="de-DE" sz="1200" b="0" dirty="0" smtClean="0">
                <a:latin typeface="Arial" panose="020B0604020202020204" pitchFamily="34" charset="0"/>
                <a:cs typeface="Arial" panose="020B0604020202020204" pitchFamily="34" charset="0"/>
              </a:rPr>
            </a:br>
            <a:r>
              <a:rPr lang="hr-HR" sz="800" b="0" dirty="0" smtClean="0">
                <a:latin typeface="Arial" panose="020B0604020202020204" pitchFamily="34" charset="0"/>
                <a:cs typeface="Arial" panose="020B0604020202020204" pitchFamily="34" charset="0"/>
              </a:rPr>
              <a:t>trodimenzionalno skeniranje, optički mjerni sustavi i računalna obrada d.o.o.</a:t>
            </a:r>
            <a:br>
              <a:rPr lang="hr-HR" sz="800" b="0" dirty="0" smtClean="0">
                <a:latin typeface="Arial" panose="020B0604020202020204" pitchFamily="34" charset="0"/>
                <a:cs typeface="Arial" panose="020B0604020202020204" pitchFamily="34" charset="0"/>
              </a:rPr>
            </a:br>
            <a:r>
              <a:rPr lang="hr-HR" sz="1200" b="0" dirty="0" smtClean="0">
                <a:latin typeface="Arial" panose="020B0604020202020204" pitchFamily="34" charset="0"/>
                <a:cs typeface="Arial" panose="020B0604020202020204" pitchFamily="34" charset="0"/>
              </a:rPr>
              <a:t>i</a:t>
            </a:r>
            <a:br>
              <a:rPr lang="hr-HR" sz="1200" b="0" dirty="0" smtClean="0">
                <a:latin typeface="Arial" panose="020B0604020202020204" pitchFamily="34" charset="0"/>
                <a:cs typeface="Arial" panose="020B0604020202020204" pitchFamily="34" charset="0"/>
              </a:rPr>
            </a:br>
            <a:r>
              <a:rPr lang="hr-HR" sz="1200" b="0" dirty="0" smtClean="0">
                <a:latin typeface="Arial" panose="020B0604020202020204" pitchFamily="34" charset="0"/>
                <a:cs typeface="Arial" panose="020B0604020202020204" pitchFamily="34" charset="0"/>
              </a:rPr>
              <a:t>FAKULTET STROJARSTVA I BRODOGRADNJE U ZAGREBU</a:t>
            </a:r>
            <a:r>
              <a:rPr lang="en-US" b="0" dirty="0" smtClean="0">
                <a:latin typeface="Arial" panose="020B0604020202020204" pitchFamily="34" charset="0"/>
                <a:cs typeface="Arial" panose="020B0604020202020204" pitchFamily="34" charset="0"/>
              </a:rPr>
              <a:t/>
            </a:r>
            <a:br>
              <a:rPr lang="en-US" b="0"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
            </a:r>
            <a:br>
              <a:rPr lang="hr-HR" b="0" dirty="0" smtClean="0">
                <a:latin typeface="Arial" panose="020B0604020202020204" pitchFamily="34" charset="0"/>
                <a:cs typeface="Arial" panose="020B0604020202020204" pitchFamily="34" charset="0"/>
              </a:rPr>
            </a:br>
            <a:r>
              <a:rPr lang="hr-HR" b="0" dirty="0">
                <a:latin typeface="Arial" panose="020B0604020202020204" pitchFamily="34" charset="0"/>
                <a:cs typeface="Arial" panose="020B0604020202020204" pitchFamily="34" charset="0"/>
              </a:rPr>
              <a:t/>
            </a:r>
            <a:br>
              <a:rPr lang="hr-HR" b="0" dirty="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
            </a:r>
            <a:br>
              <a:rPr lang="hr-HR" b="0"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
            </a:r>
            <a:br>
              <a:rPr lang="hr-HR" b="0" dirty="0" smtClean="0">
                <a:latin typeface="Arial" panose="020B0604020202020204" pitchFamily="34" charset="0"/>
                <a:cs typeface="Arial" panose="020B0604020202020204" pitchFamily="34" charset="0"/>
              </a:rPr>
            </a:br>
            <a:r>
              <a:rPr lang="hr-HR" b="0" dirty="0" smtClean="0">
                <a:latin typeface="Arial" panose="020B0604020202020204" pitchFamily="34" charset="0"/>
                <a:cs typeface="Arial" panose="020B0604020202020204" pitchFamily="34" charset="0"/>
              </a:rPr>
              <a:t>Pozivamo Vas na prezentaciju:</a:t>
            </a:r>
            <a:br>
              <a:rPr lang="hr-HR" b="0"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Optički mjerni sustavi za mjerenje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oblika, pomaka i deformacija</a:t>
            </a:r>
            <a:br>
              <a:rPr lang="hr-HR" altLang="de-DE" dirty="0" smtClean="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
            </a:r>
            <a:br>
              <a:rPr lang="hr-HR" altLang="de-DE" dirty="0">
                <a:latin typeface="Arial" panose="020B0604020202020204" pitchFamily="34" charset="0"/>
                <a:cs typeface="Arial" panose="020B0604020202020204" pitchFamily="34" charset="0"/>
              </a:rPr>
            </a:br>
            <a:r>
              <a:rPr lang="hr-HR" altLang="de-DE" sz="1200" b="0" dirty="0">
                <a:latin typeface="Arial" panose="020B0604020202020204" pitchFamily="34" charset="0"/>
                <a:cs typeface="Arial" panose="020B0604020202020204" pitchFamily="34" charset="0"/>
              </a:rPr>
              <a:t>u sklopu kolegija "Fotogrametrija i vizualizacija objekata</a:t>
            </a:r>
            <a:r>
              <a:rPr lang="hr-HR" altLang="de-DE" sz="1200" b="0" dirty="0" smtClean="0">
                <a:latin typeface="Arial" panose="020B0604020202020204" pitchFamily="34" charset="0"/>
                <a:cs typeface="Arial" panose="020B0604020202020204" pitchFamily="34" charset="0"/>
              </a:rPr>
              <a:t>"</a:t>
            </a:r>
            <a:r>
              <a:rPr lang="hr-HR" altLang="de-DE" b="0" dirty="0" smtClean="0">
                <a:latin typeface="Arial" panose="020B0604020202020204" pitchFamily="34" charset="0"/>
                <a:cs typeface="Arial" panose="020B0604020202020204" pitchFamily="34" charset="0"/>
              </a:rPr>
              <a:t/>
            </a:r>
            <a:br>
              <a:rPr lang="hr-HR" altLang="de-DE" b="0" dirty="0" smtClean="0">
                <a:latin typeface="Arial" panose="020B0604020202020204" pitchFamily="34" charset="0"/>
                <a:cs typeface="Arial" panose="020B0604020202020204" pitchFamily="34" charset="0"/>
              </a:rPr>
            </a:br>
            <a:r>
              <a:rPr lang="hr-HR" altLang="de-DE" b="0" dirty="0" smtClean="0">
                <a:latin typeface="Arial" panose="020B0604020202020204" pitchFamily="34" charset="0"/>
                <a:cs typeface="Arial" panose="020B0604020202020204" pitchFamily="34" charset="0"/>
              </a:rPr>
              <a:t/>
            </a:r>
            <a:br>
              <a:rPr lang="hr-HR" altLang="de-DE" b="0"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dirty="0" smtClean="0">
                <a:latin typeface="Arial" panose="020B0604020202020204" pitchFamily="34" charset="0"/>
                <a:cs typeface="Arial" panose="020B0604020202020204" pitchFamily="34" charset="0"/>
              </a:rPr>
              <a:t/>
            </a:r>
            <a:br>
              <a:rPr lang="hr-HR" altLang="de-DE" dirty="0" smtClean="0">
                <a:latin typeface="Arial" panose="020B0604020202020204" pitchFamily="34" charset="0"/>
                <a:cs typeface="Arial" panose="020B0604020202020204" pitchFamily="34" charset="0"/>
              </a:rPr>
            </a:br>
            <a:r>
              <a:rPr lang="hr-HR" altLang="de-DE" sz="1000" dirty="0" smtClean="0">
                <a:latin typeface="Arial" panose="020B0604020202020204" pitchFamily="34" charset="0"/>
                <a:cs typeface="Arial" panose="020B0604020202020204" pitchFamily="34" charset="0"/>
              </a:rPr>
              <a:t/>
            </a:r>
            <a:br>
              <a:rPr lang="hr-HR" altLang="de-DE" sz="1000" dirty="0" smtClean="0">
                <a:latin typeface="Arial" panose="020B0604020202020204" pitchFamily="34" charset="0"/>
                <a:cs typeface="Arial" panose="020B0604020202020204" pitchFamily="34" charset="0"/>
              </a:rPr>
            </a:br>
            <a:r>
              <a:rPr lang="hr-HR" altLang="de-DE" sz="1000" dirty="0" smtClean="0">
                <a:latin typeface="Arial" panose="020B0604020202020204" pitchFamily="34" charset="0"/>
                <a:cs typeface="Arial" panose="020B0604020202020204" pitchFamily="34" charset="0"/>
              </a:rPr>
              <a:t/>
            </a:r>
            <a:br>
              <a:rPr lang="hr-HR" altLang="de-DE" sz="1000" dirty="0" smtClean="0">
                <a:latin typeface="Arial" panose="020B0604020202020204" pitchFamily="34" charset="0"/>
                <a:cs typeface="Arial" panose="020B0604020202020204" pitchFamily="34" charset="0"/>
              </a:rPr>
            </a:br>
            <a:r>
              <a:rPr lang="hr-HR" altLang="de-DE" sz="1200" b="0" dirty="0" smtClean="0">
                <a:latin typeface="Arial" panose="020B0604020202020204" pitchFamily="34" charset="0"/>
                <a:cs typeface="Arial" panose="020B0604020202020204" pitchFamily="34" charset="0"/>
              </a:rPr>
              <a:t>Dr. sc. Nenad Drvar</a:t>
            </a:r>
            <a:r>
              <a:rPr lang="hr-HR" altLang="de-DE" sz="1200" dirty="0" smtClean="0">
                <a:latin typeface="Arial" panose="020B0604020202020204" pitchFamily="34" charset="0"/>
                <a:cs typeface="Arial" panose="020B0604020202020204" pitchFamily="34" charset="0"/>
              </a:rPr>
              <a:t/>
            </a:r>
            <a:br>
              <a:rPr lang="hr-HR" altLang="de-DE" sz="1200" dirty="0" smtClean="0">
                <a:latin typeface="Arial" panose="020B0604020202020204" pitchFamily="34" charset="0"/>
                <a:cs typeface="Arial" panose="020B0604020202020204" pitchFamily="34" charset="0"/>
              </a:rPr>
            </a:br>
            <a:r>
              <a:rPr lang="hr-HR" altLang="de-DE" sz="1200" b="0" dirty="0">
                <a:latin typeface="Arial" panose="020B0604020202020204" pitchFamily="34" charset="0"/>
                <a:cs typeface="Arial" panose="020B0604020202020204" pitchFamily="34" charset="0"/>
              </a:rPr>
              <a:t/>
            </a:r>
            <a:br>
              <a:rPr lang="hr-HR" altLang="de-DE" sz="1200" b="0" dirty="0">
                <a:latin typeface="Arial" panose="020B0604020202020204" pitchFamily="34" charset="0"/>
                <a:cs typeface="Arial" panose="020B0604020202020204" pitchFamily="34" charset="0"/>
              </a:rPr>
            </a:br>
            <a:r>
              <a:rPr lang="hr-HR" altLang="de-DE" sz="1000" b="0" dirty="0" smtClean="0">
                <a:latin typeface="Arial" panose="020B0604020202020204" pitchFamily="34" charset="0"/>
                <a:cs typeface="Arial" panose="020B0604020202020204" pitchFamily="34" charset="0"/>
              </a:rPr>
              <a:t>E   </a:t>
            </a:r>
            <a:r>
              <a:rPr lang="hr-HR" altLang="de-DE" sz="1000" b="0" dirty="0" smtClean="0">
                <a:latin typeface="Arial" panose="020B0604020202020204" pitchFamily="34" charset="0"/>
                <a:cs typeface="Arial" panose="020B0604020202020204" pitchFamily="34" charset="0"/>
                <a:hlinkClick r:id="rId3"/>
              </a:rPr>
              <a:t>n.drvar@</a:t>
            </a:r>
            <a:r>
              <a:rPr lang="hr-HR" altLang="de-DE" sz="1000" b="0" dirty="0" err="1" smtClean="0">
                <a:latin typeface="Arial" panose="020B0604020202020204" pitchFamily="34" charset="0"/>
                <a:cs typeface="Arial" panose="020B0604020202020204" pitchFamily="34" charset="0"/>
                <a:hlinkClick r:id="rId3"/>
              </a:rPr>
              <a:t>topomatika.hr</a:t>
            </a:r>
            <a:r>
              <a:rPr lang="hr-HR" altLang="de-DE" sz="1000" b="0" dirty="0">
                <a:latin typeface="Arial" panose="020B0604020202020204" pitchFamily="34" charset="0"/>
                <a:cs typeface="Arial" panose="020B0604020202020204" pitchFamily="34" charset="0"/>
              </a:rPr>
              <a:t/>
            </a:r>
            <a:br>
              <a:rPr lang="hr-HR" altLang="de-DE" sz="1000" b="0" dirty="0">
                <a:latin typeface="Arial" panose="020B0604020202020204" pitchFamily="34" charset="0"/>
                <a:cs typeface="Arial" panose="020B0604020202020204" pitchFamily="34" charset="0"/>
              </a:rPr>
            </a:br>
            <a:r>
              <a:rPr lang="hr-HR" altLang="de-DE" sz="1000" b="0" dirty="0" smtClean="0">
                <a:latin typeface="Arial" panose="020B0604020202020204" pitchFamily="34" charset="0"/>
                <a:cs typeface="Arial" panose="020B0604020202020204" pitchFamily="34" charset="0"/>
              </a:rPr>
              <a:t>W  </a:t>
            </a:r>
            <a:r>
              <a:rPr lang="hr-HR" altLang="de-DE" sz="1000" b="0" dirty="0" smtClean="0">
                <a:latin typeface="Arial" panose="020B0604020202020204" pitchFamily="34" charset="0"/>
                <a:cs typeface="Arial" panose="020B0604020202020204" pitchFamily="34" charset="0"/>
                <a:hlinkClick r:id="rId4"/>
              </a:rPr>
              <a:t>www.topomatika.hr</a:t>
            </a:r>
            <a:r>
              <a:rPr lang="hr-HR" altLang="de-DE" sz="1200" b="0" dirty="0" smtClean="0">
                <a:latin typeface="Arial" panose="020B0604020202020204" pitchFamily="34" charset="0"/>
                <a:cs typeface="Arial" panose="020B0604020202020204" pitchFamily="34" charset="0"/>
              </a:rPr>
              <a:t/>
            </a:r>
            <a:br>
              <a:rPr lang="hr-HR" altLang="de-DE" sz="1200" b="0" dirty="0" smtClean="0">
                <a:latin typeface="Arial" panose="020B0604020202020204" pitchFamily="34" charset="0"/>
                <a:cs typeface="Arial" panose="020B0604020202020204" pitchFamily="34" charset="0"/>
              </a:rPr>
            </a:br>
            <a:r>
              <a:rPr lang="hr-HR" altLang="de-DE" b="0" dirty="0" smtClean="0">
                <a:latin typeface="Arial" panose="020B0604020202020204" pitchFamily="34" charset="0"/>
                <a:cs typeface="Arial" panose="020B0604020202020204" pitchFamily="34" charset="0"/>
              </a:rPr>
              <a:t/>
            </a:r>
            <a:br>
              <a:rPr lang="hr-HR" altLang="de-DE" b="0" dirty="0" smtClean="0">
                <a:latin typeface="Arial" panose="020B0604020202020204" pitchFamily="34" charset="0"/>
                <a:cs typeface="Arial" panose="020B0604020202020204" pitchFamily="34" charset="0"/>
              </a:rPr>
            </a:br>
            <a:endParaRPr lang="en-US" b="0" dirty="0" smtClean="0">
              <a:latin typeface="Arial" panose="020B0604020202020204" pitchFamily="34" charset="0"/>
              <a:cs typeface="Arial" panose="020B0604020202020204" pitchFamily="34" charset="0"/>
            </a:endParaRPr>
          </a:p>
        </p:txBody>
      </p:sp>
      <p:sp>
        <p:nvSpPr>
          <p:cNvPr id="11" name="TextBox 10"/>
          <p:cNvSpPr txBox="1"/>
          <p:nvPr/>
        </p:nvSpPr>
        <p:spPr>
          <a:xfrm>
            <a:off x="215260" y="4132843"/>
            <a:ext cx="4167270" cy="430887"/>
          </a:xfrm>
          <a:prstGeom prst="rect">
            <a:avLst/>
          </a:prstGeom>
          <a:noFill/>
          <a:ln w="9525">
            <a:solidFill>
              <a:srgbClr val="FFC000"/>
            </a:solidFill>
          </a:ln>
        </p:spPr>
        <p:txBody>
          <a:bodyPr wrap="square" rtlCol="0">
            <a:spAutoFit/>
          </a:bodyPr>
          <a:lstStyle/>
          <a:p>
            <a:pPr algn="ctr"/>
            <a:r>
              <a:rPr lang="hr-HR" sz="1100" dirty="0" smtClean="0">
                <a:solidFill>
                  <a:srgbClr val="FFC000"/>
                </a:solidFill>
              </a:rPr>
              <a:t>FSB Zagreb, </a:t>
            </a:r>
            <a:r>
              <a:rPr lang="pl-PL" sz="1100" dirty="0" smtClean="0">
                <a:solidFill>
                  <a:srgbClr val="FFC000"/>
                </a:solidFill>
              </a:rPr>
              <a:t>dvorana F, Ivana Lučića 5</a:t>
            </a:r>
            <a:endParaRPr lang="hr-HR" sz="1100" dirty="0" smtClean="0">
              <a:solidFill>
                <a:srgbClr val="FFC000"/>
              </a:solidFill>
            </a:endParaRPr>
          </a:p>
          <a:p>
            <a:pPr algn="ctr"/>
            <a:r>
              <a:rPr lang="pl-PL" sz="1100" dirty="0" smtClean="0">
                <a:solidFill>
                  <a:srgbClr val="FFC000"/>
                </a:solidFill>
              </a:rPr>
              <a:t>utorak </a:t>
            </a:r>
            <a:r>
              <a:rPr lang="pl-PL" sz="1100" dirty="0" smtClean="0">
                <a:solidFill>
                  <a:srgbClr val="FFC000"/>
                </a:solidFill>
              </a:rPr>
              <a:t>24.5.2016. </a:t>
            </a:r>
            <a:r>
              <a:rPr lang="pl-PL" sz="1100" dirty="0">
                <a:solidFill>
                  <a:srgbClr val="FFC000"/>
                </a:solidFill>
              </a:rPr>
              <a:t>od </a:t>
            </a:r>
            <a:r>
              <a:rPr lang="pl-PL" sz="1100" dirty="0" smtClean="0">
                <a:solidFill>
                  <a:srgbClr val="FFC000"/>
                </a:solidFill>
              </a:rPr>
              <a:t>14:15 </a:t>
            </a:r>
            <a:r>
              <a:rPr lang="pl-PL" sz="1100" dirty="0">
                <a:solidFill>
                  <a:srgbClr val="FFC000"/>
                </a:solidFill>
              </a:rPr>
              <a:t>do </a:t>
            </a:r>
            <a:r>
              <a:rPr lang="pl-PL" sz="1100" dirty="0" smtClean="0">
                <a:solidFill>
                  <a:srgbClr val="FFC000"/>
                </a:solidFill>
              </a:rPr>
              <a:t>15</a:t>
            </a:r>
            <a:r>
              <a:rPr lang="pl-PL" sz="1100" dirty="0" smtClean="0">
                <a:solidFill>
                  <a:srgbClr val="FFC000"/>
                </a:solidFill>
              </a:rPr>
              <a:t>:45 </a:t>
            </a:r>
            <a:r>
              <a:rPr lang="pl-PL" sz="1100" dirty="0" smtClean="0">
                <a:solidFill>
                  <a:srgbClr val="FFC000"/>
                </a:solidFill>
              </a:rPr>
              <a:t>sati</a:t>
            </a:r>
            <a:endParaRPr lang="hr-HR" sz="1100" dirty="0">
              <a:solidFill>
                <a:srgbClr val="FFC000"/>
              </a:solidFill>
            </a:endParaRPr>
          </a:p>
        </p:txBody>
      </p:sp>
      <p:pic>
        <p:nvPicPr>
          <p:cNvPr id="12" name="Picture 21" descr="GOM TRITOP CMM za velike objekte - trokoordinatna mjerenja">
            <a:hlinkClick r:id="rId5"/>
          </p:cNvPr>
          <p:cNvPicPr>
            <a:picLocks noChangeAspect="1" noChangeArrowheads="1"/>
          </p:cNvPicPr>
          <p:nvPr/>
        </p:nvPicPr>
        <p:blipFill>
          <a:blip r:embed="rId6" cstate="print"/>
          <a:srcRect/>
          <a:stretch>
            <a:fillRect/>
          </a:stretch>
        </p:blipFill>
        <p:spPr bwMode="auto">
          <a:xfrm>
            <a:off x="4944704" y="4644930"/>
            <a:ext cx="1101551" cy="1044503"/>
          </a:xfrm>
          <a:prstGeom prst="rect">
            <a:avLst/>
          </a:prstGeom>
          <a:noFill/>
          <a:ln w="9525">
            <a:noFill/>
            <a:miter lim="800000"/>
            <a:headEnd/>
            <a:tailEnd/>
          </a:ln>
        </p:spPr>
      </p:pic>
      <p:pic>
        <p:nvPicPr>
          <p:cNvPr id="13" name="Picture 22" descr="GOM PONTOS dinamičko mjerenje pomaka i vibracija">
            <a:hlinkClick r:id="rId7"/>
          </p:cNvPr>
          <p:cNvPicPr>
            <a:picLocks noChangeAspect="1" noChangeArrowheads="1"/>
          </p:cNvPicPr>
          <p:nvPr/>
        </p:nvPicPr>
        <p:blipFill>
          <a:blip r:embed="rId8" cstate="print"/>
          <a:srcRect/>
          <a:stretch>
            <a:fillRect/>
          </a:stretch>
        </p:blipFill>
        <p:spPr bwMode="auto">
          <a:xfrm>
            <a:off x="7665835" y="3441487"/>
            <a:ext cx="1101552" cy="1044503"/>
          </a:xfrm>
          <a:prstGeom prst="rect">
            <a:avLst/>
          </a:prstGeom>
          <a:noFill/>
          <a:ln w="9525">
            <a:noFill/>
            <a:miter lim="800000"/>
            <a:headEnd/>
            <a:tailEnd/>
          </a:ln>
        </p:spPr>
      </p:pic>
      <p:pic>
        <p:nvPicPr>
          <p:cNvPr id="14" name="Picture 23" descr="GOM ARGUS analiza oblikovanja limova">
            <a:hlinkClick r:id="rId9"/>
          </p:cNvPr>
          <p:cNvPicPr>
            <a:picLocks noChangeAspect="1" noChangeArrowheads="1"/>
          </p:cNvPicPr>
          <p:nvPr/>
        </p:nvPicPr>
        <p:blipFill>
          <a:blip r:embed="rId10" cstate="print"/>
          <a:srcRect/>
          <a:stretch>
            <a:fillRect/>
          </a:stretch>
        </p:blipFill>
        <p:spPr bwMode="auto">
          <a:xfrm>
            <a:off x="7674757" y="4645967"/>
            <a:ext cx="1099477" cy="1042428"/>
          </a:xfrm>
          <a:prstGeom prst="rect">
            <a:avLst/>
          </a:prstGeom>
          <a:noFill/>
          <a:ln w="9525">
            <a:noFill/>
            <a:miter lim="800000"/>
            <a:headEnd/>
            <a:tailEnd/>
          </a:ln>
        </p:spPr>
      </p:pic>
      <p:pic>
        <p:nvPicPr>
          <p:cNvPr id="15" name="Picture 24" descr="GOM ARAMIS mjeenje deformacija">
            <a:hlinkClick r:id="rId11"/>
          </p:cNvPr>
          <p:cNvPicPr>
            <a:picLocks noChangeAspect="1" noChangeArrowheads="1"/>
          </p:cNvPicPr>
          <p:nvPr/>
        </p:nvPicPr>
        <p:blipFill>
          <a:blip r:embed="rId12" cstate="print"/>
          <a:srcRect/>
          <a:stretch>
            <a:fillRect/>
          </a:stretch>
        </p:blipFill>
        <p:spPr bwMode="auto">
          <a:xfrm>
            <a:off x="6308167" y="3441626"/>
            <a:ext cx="1102589" cy="1045540"/>
          </a:xfrm>
          <a:prstGeom prst="rect">
            <a:avLst/>
          </a:prstGeom>
          <a:noFill/>
          <a:ln w="9525">
            <a:noFill/>
            <a:miter lim="800000"/>
            <a:headEnd/>
            <a:tailEnd/>
          </a:ln>
        </p:spPr>
      </p:pic>
      <p:pic>
        <p:nvPicPr>
          <p:cNvPr id="16" name="Picture 25" descr="GOM TRITOP deformacije">
            <a:hlinkClick r:id="rId13"/>
          </p:cNvPr>
          <p:cNvPicPr>
            <a:picLocks noChangeAspect="1" noChangeArrowheads="1"/>
          </p:cNvPicPr>
          <p:nvPr/>
        </p:nvPicPr>
        <p:blipFill>
          <a:blip r:embed="rId14" cstate="print"/>
          <a:srcRect/>
          <a:stretch>
            <a:fillRect/>
          </a:stretch>
        </p:blipFill>
        <p:spPr bwMode="auto">
          <a:xfrm>
            <a:off x="6308167" y="4638865"/>
            <a:ext cx="1096365" cy="1039317"/>
          </a:xfrm>
          <a:prstGeom prst="rect">
            <a:avLst/>
          </a:prstGeom>
          <a:noFill/>
          <a:ln w="9525">
            <a:noFill/>
            <a:miter lim="800000"/>
            <a:headEnd/>
            <a:tailEnd/>
          </a:ln>
        </p:spPr>
      </p:pic>
      <p:pic>
        <p:nvPicPr>
          <p:cNvPr id="17" name="Picture 15" descr="GOM ATOS 3D skeniranje">
            <a:hlinkClick r:id="rId15"/>
          </p:cNvPr>
          <p:cNvPicPr>
            <a:picLocks noChangeAspect="1"/>
          </p:cNvPicPr>
          <p:nvPr/>
        </p:nvPicPr>
        <p:blipFill>
          <a:blip r:embed="rId16" cstate="print"/>
          <a:srcRect l="657" t="246" b="5521"/>
          <a:stretch>
            <a:fillRect/>
          </a:stretch>
        </p:blipFill>
        <p:spPr bwMode="auto">
          <a:xfrm>
            <a:off x="4952337" y="3441626"/>
            <a:ext cx="1100751" cy="1044364"/>
          </a:xfrm>
          <a:prstGeom prst="rect">
            <a:avLst/>
          </a:prstGeom>
          <a:noFill/>
          <a:ln w="9525">
            <a:noFill/>
            <a:miter lim="800000"/>
            <a:headEnd/>
            <a:tailEnd/>
          </a:ln>
        </p:spPr>
      </p:pic>
      <p:pic>
        <p:nvPicPr>
          <p:cNvPr id="20" name="Picture 19"/>
          <p:cNvPicPr/>
          <p:nvPr/>
        </p:nvPicPr>
        <p:blipFill>
          <a:blip r:embed="rId17"/>
          <a:stretch>
            <a:fillRect/>
          </a:stretch>
        </p:blipFill>
        <p:spPr>
          <a:xfrm>
            <a:off x="5051387" y="666893"/>
            <a:ext cx="3609924" cy="2402264"/>
          </a:xfrm>
          <a:prstGeom prst="rect">
            <a:avLst/>
          </a:prstGeom>
        </p:spPr>
      </p:pic>
    </p:spTree>
    <p:extLst>
      <p:ext uri="{BB962C8B-B14F-4D97-AF65-F5344CB8AC3E}">
        <p14:creationId xmlns:p14="http://schemas.microsoft.com/office/powerpoint/2010/main" val="12043996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OM_ppttemplate_EN_RevE">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459</Words>
  <Application>Microsoft Office PowerPoint</Application>
  <PresentationFormat>Custom</PresentationFormat>
  <Paragraphs>102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GOM_ppttemplate_EN_RevE</vt:lpstr>
      <vt:lpstr> TOPOMATIKA d.o.o. trodimenzionalno skeniranje, optički mjerni sustavi i računalna obrada d.o.o. i FAKULTET STROJARSTVA I BRODOGRADNJE U ZAGREBU     Pozivamo Vas na prezentaciju:   Optički mjerni sustavi za mjerenje         oblika, pomaka i deformacija  u sklopu kolegija "Fotogrametrija i vizualizacija objekata"             Dr. sc. Nenad Drvar  E   n.drvar@topomatika.hr W  www.topomatika.hr  </vt:lpstr>
      <vt:lpstr>Sadržaj</vt:lpstr>
      <vt:lpstr>www.3d-skeneri.com </vt:lpstr>
      <vt:lpstr>3D  digitalizacija – prikaz mjerenja GOM ATOS – Advanced Topometric Sensor</vt:lpstr>
      <vt:lpstr>PowerPoint Presentation</vt:lpstr>
      <vt:lpstr>Fotogrametrija GOM TRITOP</vt:lpstr>
      <vt:lpstr>Analiza obrade deformiranjem – prikaz mjerenja GOM ARGUS </vt:lpstr>
      <vt:lpstr>Analiza deformacija GOM ARAMIS </vt:lpstr>
      <vt:lpstr> TOPOMATIKA d.o.o. trodimenzionalno skeniranje, optički mjerni sustavi i računalna obrada d.o.o. i FAKULTET STROJARSTVA I BRODOGRADNJE U ZAGREBU     Pozivamo Vas na prezentaciju:   Optički mjerni sustavi za mjerenje         oblika, pomaka i deformacija  u sklopu kolegija "Fotogrametrija i vizualizacija objekata"             Dr. sc. Nenad Drvar  E   n.drvar@topomatika.hr W  www.topomatika.hr  </vt:lpstr>
    </vt:vector>
  </TitlesOfParts>
  <Company>GOM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GOM - 3D Digitizing and Deformation Measurements</dc:title>
  <dc:creator>Markus Klein</dc:creator>
  <cp:lastModifiedBy>M4400</cp:lastModifiedBy>
  <cp:revision>701</cp:revision>
  <dcterms:created xsi:type="dcterms:W3CDTF">2005-10-05T14:11:01Z</dcterms:created>
  <dcterms:modified xsi:type="dcterms:W3CDTF">2016-05-17T11:17:04Z</dcterms:modified>
</cp:coreProperties>
</file>